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entation.xml" ContentType="application/vnd.openxmlformats-officedocument.presentationml.presentation.main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3.xml" ContentType="application/vnd.openxmlformats-officedocument.presentationml.slide+xml"/>
  <Override PartName="/ppt/slides/slide37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2.xml" ContentType="application/vnd.openxmlformats-officedocument.presentationml.slide+xml"/>
  <Override PartName="/ppt/slides/slide34.xml" ContentType="application/vnd.openxmlformats-officedocument.presentationml.slide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31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8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notesSlides/notesSlide2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7.xml" ContentType="application/vnd.openxmlformats-officedocument.presentationml.slideLayout+xml"/>
  <Override PartName="/ppt/notesSlides/notesSlide20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5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94" r:id="rId2"/>
    <p:sldMasterId id="2147483698" r:id="rId3"/>
    <p:sldMasterId id="2147483700" r:id="rId4"/>
    <p:sldMasterId id="2147483702" r:id="rId5"/>
    <p:sldMasterId id="2147483704" r:id="rId6"/>
  </p:sldMasterIdLst>
  <p:notesMasterIdLst>
    <p:notesMasterId r:id="rId47"/>
  </p:notesMasterIdLst>
  <p:handoutMasterIdLst>
    <p:handoutMasterId r:id="rId48"/>
  </p:handoutMasterIdLst>
  <p:sldIdLst>
    <p:sldId id="352" r:id="rId7"/>
    <p:sldId id="475" r:id="rId8"/>
    <p:sldId id="319" r:id="rId9"/>
    <p:sldId id="1301" r:id="rId10"/>
    <p:sldId id="1303" r:id="rId11"/>
    <p:sldId id="484" r:id="rId12"/>
    <p:sldId id="1302" r:id="rId13"/>
    <p:sldId id="1315" r:id="rId14"/>
    <p:sldId id="486" r:id="rId15"/>
    <p:sldId id="485" r:id="rId16"/>
    <p:sldId id="1316" r:id="rId17"/>
    <p:sldId id="1317" r:id="rId18"/>
    <p:sldId id="419" r:id="rId19"/>
    <p:sldId id="1299" r:id="rId20"/>
    <p:sldId id="1310" r:id="rId21"/>
    <p:sldId id="1313" r:id="rId22"/>
    <p:sldId id="444" r:id="rId23"/>
    <p:sldId id="479" r:id="rId24"/>
    <p:sldId id="1276" r:id="rId25"/>
    <p:sldId id="1277" r:id="rId26"/>
    <p:sldId id="1278" r:id="rId27"/>
    <p:sldId id="1279" r:id="rId28"/>
    <p:sldId id="1280" r:id="rId29"/>
    <p:sldId id="1281" r:id="rId30"/>
    <p:sldId id="1282" r:id="rId31"/>
    <p:sldId id="1283" r:id="rId32"/>
    <p:sldId id="1285" r:id="rId33"/>
    <p:sldId id="1286" r:id="rId34"/>
    <p:sldId id="1287" r:id="rId35"/>
    <p:sldId id="1288" r:id="rId36"/>
    <p:sldId id="1289" r:id="rId37"/>
    <p:sldId id="1290" r:id="rId38"/>
    <p:sldId id="1291" r:id="rId39"/>
    <p:sldId id="405" r:id="rId40"/>
    <p:sldId id="470" r:id="rId41"/>
    <p:sldId id="447" r:id="rId42"/>
    <p:sldId id="424" r:id="rId43"/>
    <p:sldId id="483" r:id="rId44"/>
    <p:sldId id="409" r:id="rId45"/>
    <p:sldId id="474" r:id="rId4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9" autoAdjust="0"/>
    <p:restoredTop sz="89708" autoAdjust="0"/>
  </p:normalViewPr>
  <p:slideViewPr>
    <p:cSldViewPr>
      <p:cViewPr varScale="1">
        <p:scale>
          <a:sx n="65" d="100"/>
          <a:sy n="65" d="100"/>
        </p:scale>
        <p:origin x="63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990"/>
    </p:cViewPr>
  </p:sorterViewPr>
  <p:notesViewPr>
    <p:cSldViewPr>
      <p:cViewPr varScale="1">
        <p:scale>
          <a:sx n="36" d="100"/>
          <a:sy n="36" d="100"/>
        </p:scale>
        <p:origin x="-1428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55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customXml" Target="../customXml/item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2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0854CC6C-42DA-4E34-9EC3-84FE886E41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1764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7" rIns="93150" bIns="4657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2D2465D-A3F7-4EF0-99B4-E374DCE7F3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01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5325"/>
            <a:ext cx="4649788" cy="3489325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381320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210548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52962" cy="3489325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D2465D-A3F7-4EF0-99B4-E374DCE7F35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67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34830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6847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31731" indent="-281435" defTabSz="906847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25741" indent="-225148" defTabSz="906847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576037" indent="-225148" defTabSz="906847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26333" indent="-225148" defTabSz="906847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476630" indent="-225148" defTabSz="90684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26926" indent="-225148" defTabSz="90684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377222" indent="-225148" defTabSz="90684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27518" indent="-225148" defTabSz="906847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marL="0" marR="0" lvl="0" indent="0" algn="r" defTabSz="90684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8DF34E-6D85-4AF9-81B1-C2112873622D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0684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altLang="en-US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509277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8FCA4E0-E1DF-4B74-A3BC-F7A12E8A45AB}" type="slidenum">
              <a:rPr lang="en-US"/>
              <a:pPr/>
              <a:t>19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298BF3-C04E-4D94-A95E-4C51937D4E67}" type="slidenum">
              <a:rPr lang="en-US"/>
              <a:pPr/>
              <a:t>20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C24037-190F-4456-A8D0-CCB2B57EC7A8}" type="slidenum">
              <a:rPr lang="en-US"/>
              <a:pPr/>
              <a:t>21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899FF3-19AF-47BA-83B1-BCAC28847AE4}" type="slidenum">
              <a:rPr lang="en-US"/>
              <a:pPr/>
              <a:t>22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7925" y="696913"/>
            <a:ext cx="4648200" cy="348615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D2465D-A3F7-4EF0-99B4-E374DCE7F35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5155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5AC67B-0564-46C1-891E-B8F356336117}" type="slidenum">
              <a:rPr lang="en-US" altLang="en-US" smtClean="0">
                <a:solidFill>
                  <a:srgbClr val="000000"/>
                </a:solidFill>
              </a:rPr>
              <a:pPr eaLnBrk="1" hangingPunct="1"/>
              <a:t>7</a:t>
            </a:fld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720" y="4415790"/>
            <a:ext cx="5140960" cy="4183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1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Clr>
                <a:schemeClr val="tx2"/>
              </a:buClr>
              <a:buSzPct val="85000"/>
              <a:buFont typeface="Wingdings" pitchFamily="2" charset="2"/>
              <a:buNone/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638834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742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A011FB8-50DC-42B9-BDC1-7F3F3470F2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35F3C-8BEF-4A79-B181-416E636011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58218-0FE4-41F2-883F-C77BC5BEA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46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C1AFF7-71B4-4864-B332-758FD2810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796B0-2DE7-4F39-9CC6-0ECA7E900E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FC93D-DA39-4742-AE2E-691D63D30E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796B0-2DE7-4F39-9CC6-0ECA7E900E8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FC93D-DA39-4742-AE2E-691D63D30E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7933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FC93D-DA39-4742-AE2E-691D63D30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4152A-C31E-42E8-A383-25A2AE22A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A82E8-E16E-41B5-A1D1-014A22894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84D37-B476-4650-AD55-C8528C967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14285-E8E1-4B1C-8447-9F874B67C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796B0-2DE7-4F39-9CC6-0ECA7E900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01906D-EE73-46A3-AFF5-90BE7B940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0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F221A-372C-4CBF-9400-8A49805785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89" name="Rectangle 1029"/>
          <p:cNvSpPr>
            <a:spLocks noChangeArrowheads="1"/>
          </p:cNvSpPr>
          <p:nvPr/>
        </p:nvSpPr>
        <p:spPr bwMode="ltGray">
          <a:xfrm>
            <a:off x="912813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90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91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/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9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725DED-6413-431A-924E-16BB56B52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89" name="Rectangle 1029"/>
          <p:cNvSpPr>
            <a:spLocks noChangeArrowheads="1"/>
          </p:cNvSpPr>
          <p:nvPr/>
        </p:nvSpPr>
        <p:spPr bwMode="ltGray">
          <a:xfrm>
            <a:off x="912813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90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91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>
              <a:solidFill>
                <a:srgbClr val="000000"/>
              </a:solidFill>
            </a:endParaRPr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725DED-6413-431A-924E-16BB56B520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9" name="Rectangle 1029"/>
          <p:cNvSpPr>
            <a:spLocks noChangeArrowheads="1"/>
          </p:cNvSpPr>
          <p:nvPr/>
        </p:nvSpPr>
        <p:spPr bwMode="ltGray">
          <a:xfrm>
            <a:off x="912813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0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1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725DED-6413-431A-924E-16BB56B520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9" name="Rectangle 1029"/>
          <p:cNvSpPr>
            <a:spLocks noChangeArrowheads="1"/>
          </p:cNvSpPr>
          <p:nvPr/>
        </p:nvSpPr>
        <p:spPr bwMode="ltGray">
          <a:xfrm>
            <a:off x="912813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0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1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725DED-6413-431A-924E-16BB56B520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7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8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89" name="Rectangle 1029"/>
          <p:cNvSpPr>
            <a:spLocks noChangeArrowheads="1"/>
          </p:cNvSpPr>
          <p:nvPr/>
        </p:nvSpPr>
        <p:spPr bwMode="ltGray">
          <a:xfrm>
            <a:off x="912813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0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1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16392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</a:endParaRPr>
          </a:p>
        </p:txBody>
      </p:sp>
      <p:sp>
        <p:nvSpPr>
          <p:cNvPr id="2057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4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8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95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6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397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6725DED-6413-431A-924E-16BB56B520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werPlugs BGs 1 Y02D"/>
          <p:cNvPicPr>
            <a:picLocks noChangeAspect="1" noChangeArrowheads="1"/>
          </p:cNvPicPr>
          <p:nvPr userDrawn="1"/>
        </p:nvPicPr>
        <p:blipFill>
          <a:blip r:embed="rId3">
            <a:lum bright="18000" contras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561" r="16054" b="7840"/>
          <a:stretch>
            <a:fillRect/>
          </a:stretch>
        </p:blipFill>
        <p:spPr bwMode="auto">
          <a:xfrm>
            <a:off x="4763" y="0"/>
            <a:ext cx="9139237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1650" y="1612900"/>
            <a:ext cx="8453438" cy="433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2" name="Rectangle 4"/>
          <p:cNvSpPr>
            <a:spLocks noChangeArrowheads="1"/>
          </p:cNvSpPr>
          <p:nvPr userDrawn="1"/>
        </p:nvSpPr>
        <p:spPr bwMode="auto">
          <a:xfrm>
            <a:off x="0" y="1338263"/>
            <a:ext cx="9144000" cy="26987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mtClean="0">
              <a:solidFill>
                <a:srgbClr val="000000"/>
              </a:solidFill>
            </a:endParaRPr>
          </a:p>
        </p:txBody>
      </p:sp>
      <p:sp>
        <p:nvSpPr>
          <p:cNvPr id="2053" name="Freeform 5"/>
          <p:cNvSpPr>
            <a:spLocks/>
          </p:cNvSpPr>
          <p:nvPr userDrawn="1"/>
        </p:nvSpPr>
        <p:spPr bwMode="auto">
          <a:xfrm rot="631856">
            <a:off x="4594225" y="63500"/>
            <a:ext cx="4476750" cy="1006475"/>
          </a:xfrm>
          <a:custGeom>
            <a:avLst/>
            <a:gdLst>
              <a:gd name="T0" fmla="*/ 0 w 2828"/>
              <a:gd name="T1" fmla="*/ 2147483647 h 635"/>
              <a:gd name="T2" fmla="*/ 2147483647 w 2828"/>
              <a:gd name="T3" fmla="*/ 2147483647 h 635"/>
              <a:gd name="T4" fmla="*/ 2147483647 w 2828"/>
              <a:gd name="T5" fmla="*/ 2147483647 h 635"/>
              <a:gd name="T6" fmla="*/ 2147483647 w 2828"/>
              <a:gd name="T7" fmla="*/ 2147483647 h 635"/>
              <a:gd name="T8" fmla="*/ 2147483647 w 2828"/>
              <a:gd name="T9" fmla="*/ 2147483647 h 635"/>
              <a:gd name="T10" fmla="*/ 2147483647 w 2828"/>
              <a:gd name="T11" fmla="*/ 2147483647 h 635"/>
              <a:gd name="T12" fmla="*/ 2147483647 w 2828"/>
              <a:gd name="T13" fmla="*/ 2147483647 h 635"/>
              <a:gd name="T14" fmla="*/ 2147483647 w 2828"/>
              <a:gd name="T15" fmla="*/ 2147483647 h 635"/>
              <a:gd name="T16" fmla="*/ 2147483647 w 2828"/>
              <a:gd name="T17" fmla="*/ 2147483647 h 635"/>
              <a:gd name="T18" fmla="*/ 2147483647 w 2828"/>
              <a:gd name="T19" fmla="*/ 2147483647 h 635"/>
              <a:gd name="T20" fmla="*/ 0 w 2828"/>
              <a:gd name="T21" fmla="*/ 2147483647 h 6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28" h="635">
                <a:moveTo>
                  <a:pt x="0" y="66"/>
                </a:moveTo>
                <a:cubicBezTo>
                  <a:pt x="71" y="73"/>
                  <a:pt x="577" y="381"/>
                  <a:pt x="901" y="427"/>
                </a:cubicBezTo>
                <a:cubicBezTo>
                  <a:pt x="1226" y="473"/>
                  <a:pt x="1646" y="427"/>
                  <a:pt x="1945" y="338"/>
                </a:cubicBezTo>
                <a:cubicBezTo>
                  <a:pt x="2244" y="248"/>
                  <a:pt x="2616" y="88"/>
                  <a:pt x="2616" y="91"/>
                </a:cubicBezTo>
                <a:cubicBezTo>
                  <a:pt x="2616" y="89"/>
                  <a:pt x="2621" y="9"/>
                  <a:pt x="2622" y="9"/>
                </a:cubicBezTo>
                <a:cubicBezTo>
                  <a:pt x="2620" y="0"/>
                  <a:pt x="2828" y="76"/>
                  <a:pt x="2828" y="75"/>
                </a:cubicBezTo>
                <a:cubicBezTo>
                  <a:pt x="2828" y="78"/>
                  <a:pt x="2619" y="349"/>
                  <a:pt x="2616" y="349"/>
                </a:cubicBezTo>
                <a:cubicBezTo>
                  <a:pt x="2616" y="347"/>
                  <a:pt x="2628" y="247"/>
                  <a:pt x="2627" y="245"/>
                </a:cubicBezTo>
                <a:cubicBezTo>
                  <a:pt x="2627" y="249"/>
                  <a:pt x="2116" y="515"/>
                  <a:pt x="1469" y="575"/>
                </a:cubicBezTo>
                <a:cubicBezTo>
                  <a:pt x="821" y="635"/>
                  <a:pt x="551" y="416"/>
                  <a:pt x="478" y="387"/>
                </a:cubicBezTo>
                <a:cubicBezTo>
                  <a:pt x="405" y="358"/>
                  <a:pt x="100" y="133"/>
                  <a:pt x="0" y="66"/>
                </a:cubicBezTo>
                <a:close/>
              </a:path>
            </a:pathLst>
          </a:custGeom>
          <a:solidFill>
            <a:srgbClr val="E7CD09">
              <a:alpha val="1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 userDrawn="1"/>
        </p:nvSpPr>
        <p:spPr bwMode="auto">
          <a:xfrm rot="1561695">
            <a:off x="9521825" y="5418138"/>
            <a:ext cx="1176338" cy="265112"/>
          </a:xfrm>
          <a:custGeom>
            <a:avLst/>
            <a:gdLst>
              <a:gd name="T0" fmla="*/ 0 w 2828"/>
              <a:gd name="T1" fmla="*/ 2147483647 h 635"/>
              <a:gd name="T2" fmla="*/ 2147483647 w 2828"/>
              <a:gd name="T3" fmla="*/ 2147483647 h 635"/>
              <a:gd name="T4" fmla="*/ 2147483647 w 2828"/>
              <a:gd name="T5" fmla="*/ 2147483647 h 635"/>
              <a:gd name="T6" fmla="*/ 2147483647 w 2828"/>
              <a:gd name="T7" fmla="*/ 2147483647 h 635"/>
              <a:gd name="T8" fmla="*/ 2147483647 w 2828"/>
              <a:gd name="T9" fmla="*/ 2147483647 h 635"/>
              <a:gd name="T10" fmla="*/ 2147483647 w 2828"/>
              <a:gd name="T11" fmla="*/ 2147483647 h 635"/>
              <a:gd name="T12" fmla="*/ 2147483647 w 2828"/>
              <a:gd name="T13" fmla="*/ 2147483647 h 635"/>
              <a:gd name="T14" fmla="*/ 2147483647 w 2828"/>
              <a:gd name="T15" fmla="*/ 2147483647 h 635"/>
              <a:gd name="T16" fmla="*/ 2147483647 w 2828"/>
              <a:gd name="T17" fmla="*/ 2147483647 h 635"/>
              <a:gd name="T18" fmla="*/ 2147483647 w 2828"/>
              <a:gd name="T19" fmla="*/ 2147483647 h 635"/>
              <a:gd name="T20" fmla="*/ 0 w 2828"/>
              <a:gd name="T21" fmla="*/ 2147483647 h 6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28" h="635">
                <a:moveTo>
                  <a:pt x="0" y="66"/>
                </a:moveTo>
                <a:cubicBezTo>
                  <a:pt x="71" y="73"/>
                  <a:pt x="577" y="381"/>
                  <a:pt x="901" y="427"/>
                </a:cubicBezTo>
                <a:cubicBezTo>
                  <a:pt x="1226" y="473"/>
                  <a:pt x="1646" y="427"/>
                  <a:pt x="1945" y="338"/>
                </a:cubicBezTo>
                <a:cubicBezTo>
                  <a:pt x="2244" y="248"/>
                  <a:pt x="2616" y="88"/>
                  <a:pt x="2616" y="91"/>
                </a:cubicBezTo>
                <a:cubicBezTo>
                  <a:pt x="2616" y="89"/>
                  <a:pt x="2621" y="9"/>
                  <a:pt x="2622" y="9"/>
                </a:cubicBezTo>
                <a:cubicBezTo>
                  <a:pt x="2620" y="0"/>
                  <a:pt x="2828" y="76"/>
                  <a:pt x="2828" y="75"/>
                </a:cubicBezTo>
                <a:cubicBezTo>
                  <a:pt x="2828" y="78"/>
                  <a:pt x="2619" y="349"/>
                  <a:pt x="2616" y="349"/>
                </a:cubicBezTo>
                <a:cubicBezTo>
                  <a:pt x="2616" y="347"/>
                  <a:pt x="2628" y="247"/>
                  <a:pt x="2627" y="245"/>
                </a:cubicBezTo>
                <a:cubicBezTo>
                  <a:pt x="2627" y="249"/>
                  <a:pt x="2116" y="515"/>
                  <a:pt x="1469" y="575"/>
                </a:cubicBezTo>
                <a:cubicBezTo>
                  <a:pt x="821" y="635"/>
                  <a:pt x="551" y="416"/>
                  <a:pt x="478" y="387"/>
                </a:cubicBezTo>
                <a:cubicBezTo>
                  <a:pt x="405" y="358"/>
                  <a:pt x="100" y="133"/>
                  <a:pt x="0" y="66"/>
                </a:cubicBezTo>
                <a:close/>
              </a:path>
            </a:pathLst>
          </a:custGeom>
          <a:solidFill>
            <a:srgbClr val="E7CD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 userDrawn="1"/>
        </p:nvSpPr>
        <p:spPr bwMode="auto">
          <a:xfrm rot="-903868">
            <a:off x="5073650" y="355600"/>
            <a:ext cx="3171825" cy="712788"/>
          </a:xfrm>
          <a:custGeom>
            <a:avLst/>
            <a:gdLst>
              <a:gd name="T0" fmla="*/ 0 w 2828"/>
              <a:gd name="T1" fmla="*/ 2147483647 h 635"/>
              <a:gd name="T2" fmla="*/ 2147483647 w 2828"/>
              <a:gd name="T3" fmla="*/ 2147483647 h 635"/>
              <a:gd name="T4" fmla="*/ 2147483647 w 2828"/>
              <a:gd name="T5" fmla="*/ 2147483647 h 635"/>
              <a:gd name="T6" fmla="*/ 2147483647 w 2828"/>
              <a:gd name="T7" fmla="*/ 2147483647 h 635"/>
              <a:gd name="T8" fmla="*/ 2147483647 w 2828"/>
              <a:gd name="T9" fmla="*/ 2147483647 h 635"/>
              <a:gd name="T10" fmla="*/ 2147483647 w 2828"/>
              <a:gd name="T11" fmla="*/ 2147483647 h 635"/>
              <a:gd name="T12" fmla="*/ 2147483647 w 2828"/>
              <a:gd name="T13" fmla="*/ 2147483647 h 635"/>
              <a:gd name="T14" fmla="*/ 2147483647 w 2828"/>
              <a:gd name="T15" fmla="*/ 2147483647 h 635"/>
              <a:gd name="T16" fmla="*/ 2147483647 w 2828"/>
              <a:gd name="T17" fmla="*/ 2147483647 h 635"/>
              <a:gd name="T18" fmla="*/ 2147483647 w 2828"/>
              <a:gd name="T19" fmla="*/ 2147483647 h 635"/>
              <a:gd name="T20" fmla="*/ 0 w 2828"/>
              <a:gd name="T21" fmla="*/ 2147483647 h 6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828" h="635">
                <a:moveTo>
                  <a:pt x="0" y="66"/>
                </a:moveTo>
                <a:cubicBezTo>
                  <a:pt x="71" y="73"/>
                  <a:pt x="577" y="381"/>
                  <a:pt x="901" y="427"/>
                </a:cubicBezTo>
                <a:cubicBezTo>
                  <a:pt x="1226" y="473"/>
                  <a:pt x="1646" y="427"/>
                  <a:pt x="1945" y="338"/>
                </a:cubicBezTo>
                <a:cubicBezTo>
                  <a:pt x="2244" y="248"/>
                  <a:pt x="2616" y="88"/>
                  <a:pt x="2616" y="91"/>
                </a:cubicBezTo>
                <a:cubicBezTo>
                  <a:pt x="2616" y="89"/>
                  <a:pt x="2621" y="9"/>
                  <a:pt x="2622" y="9"/>
                </a:cubicBezTo>
                <a:cubicBezTo>
                  <a:pt x="2620" y="0"/>
                  <a:pt x="2828" y="76"/>
                  <a:pt x="2828" y="75"/>
                </a:cubicBezTo>
                <a:cubicBezTo>
                  <a:pt x="2828" y="78"/>
                  <a:pt x="2619" y="349"/>
                  <a:pt x="2616" y="349"/>
                </a:cubicBezTo>
                <a:cubicBezTo>
                  <a:pt x="2616" y="347"/>
                  <a:pt x="2628" y="247"/>
                  <a:pt x="2627" y="245"/>
                </a:cubicBezTo>
                <a:cubicBezTo>
                  <a:pt x="2627" y="249"/>
                  <a:pt x="2116" y="515"/>
                  <a:pt x="1469" y="575"/>
                </a:cubicBezTo>
                <a:cubicBezTo>
                  <a:pt x="821" y="635"/>
                  <a:pt x="551" y="416"/>
                  <a:pt x="478" y="387"/>
                </a:cubicBezTo>
                <a:cubicBezTo>
                  <a:pt x="405" y="358"/>
                  <a:pt x="100" y="133"/>
                  <a:pt x="0" y="66"/>
                </a:cubicBez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E7CD09">
                  <a:alpha val="31000"/>
                </a:srgb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8877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255588"/>
            <a:ext cx="7793038" cy="108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433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8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8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87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8877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8776" grpId="0"/>
    </p:bld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rgbClr val="006600"/>
          </a:solidFill>
          <a:latin typeface="Sylfaen" pitchFamily="18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rgbClr val="0000CC"/>
        </a:buClr>
        <a:buSzPct val="60000"/>
        <a:buFont typeface="Wingdings" pitchFamily="2" charset="2"/>
        <a:buChar char="n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55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rgbClr val="005400"/>
        </a:buClr>
        <a:buSzPct val="75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rgbClr val="F8E454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5000"/>
        </a:lnSpc>
        <a:spcBef>
          <a:spcPct val="40000"/>
        </a:spcBef>
        <a:spcAft>
          <a:spcPct val="0"/>
        </a:spcAft>
        <a:buClr>
          <a:srgbClr val="A5002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8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21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2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23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mainehealth.org/healthy-communities/healthy-aging/matter-of-balance/master-trainer-session-information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mailto:pfha@mainehealth.org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mainehealth.org/MOB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524000" y="1524000"/>
            <a:ext cx="74676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chemeClr val="tx2"/>
                </a:solidFill>
              </a:rPr>
              <a:t>A Matter of Balance: </a:t>
            </a:r>
          </a:p>
          <a:p>
            <a:pPr algn="ctr"/>
            <a:r>
              <a:rPr lang="en-US" sz="2800" b="1" dirty="0">
                <a:solidFill>
                  <a:schemeClr val="tx2"/>
                </a:solidFill>
              </a:rPr>
              <a:t> Volunteer Lay Leader Model</a:t>
            </a:r>
            <a:endParaRPr lang="en-US" sz="2800" dirty="0">
              <a:solidFill>
                <a:schemeClr val="tx2"/>
              </a:solidFill>
            </a:endParaRPr>
          </a:p>
          <a:p>
            <a:pPr algn="ctr"/>
            <a:endParaRPr lang="en-US" sz="2800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endParaRPr lang="en-US" b="1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Name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Title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Organization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617538"/>
            <a:ext cx="7467600" cy="11430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Focus Interventions on: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81200"/>
            <a:ext cx="7391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Changing misconceptions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Teaching skills that promote self-confidence in one’s abilities (self-efficacy)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Instill the belief that one’s efforts will make a difference (outcome expectations)</a:t>
            </a:r>
          </a:p>
          <a:p>
            <a:pPr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Encourage positive adaptive responses in the face of difficulties (attributions)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dirty="0" smtClean="0"/>
              <a:t>BA Harris 2008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7315200" cy="1066800"/>
          </a:xfrm>
        </p:spPr>
        <p:txBody>
          <a:bodyPr lIns="90488" tIns="44450" rIns="90488" bIns="44450"/>
          <a:lstStyle/>
          <a:p>
            <a:pPr algn="ctr" eaLnBrk="1" hangingPunct="1"/>
            <a:r>
              <a:rPr lang="en-US" sz="3200" b="1" dirty="0" smtClean="0"/>
              <a:t>Who can benefit from </a:t>
            </a:r>
            <a:br>
              <a:rPr lang="en-US" sz="3200" b="1" dirty="0" smtClean="0"/>
            </a:br>
            <a:r>
              <a:rPr lang="en-US" sz="3200" b="1" dirty="0" smtClean="0"/>
              <a:t>A Matter of Balance?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524000"/>
            <a:ext cx="7010400" cy="5029200"/>
          </a:xfrm>
        </p:spPr>
        <p:txBody>
          <a:bodyPr lIns="90488" tIns="44450" rIns="90488" bIns="44450"/>
          <a:lstStyle/>
          <a:p>
            <a:pPr marL="114300" indent="-114300" eaLnBrk="1" hangingPunct="1">
              <a:buClr>
                <a:schemeClr val="tx2"/>
              </a:buClr>
              <a:buSzTx/>
              <a:buFont typeface="Wingdings" pitchFamily="2" charset="2"/>
              <a:buNone/>
            </a:pPr>
            <a:r>
              <a:rPr lang="en-US" sz="2400" b="1" dirty="0" smtClean="0"/>
              <a:t>Designed to benefit community-dwelling older adults who:</a:t>
            </a:r>
            <a:r>
              <a:rPr lang="en-US" sz="2400" dirty="0" smtClean="0"/>
              <a:t>	</a:t>
            </a:r>
          </a:p>
          <a:p>
            <a:pPr lvl="1" eaLnBrk="1" hangingPunct="1"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lang="en-US" sz="2400" dirty="0" smtClean="0"/>
              <a:t>Are concerned about falls</a:t>
            </a:r>
          </a:p>
          <a:p>
            <a:pPr lvl="1" eaLnBrk="1" hangingPunct="1"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lang="en-US" sz="2400" dirty="0" smtClean="0"/>
              <a:t>Have sustained a fall in the past</a:t>
            </a:r>
          </a:p>
          <a:p>
            <a:pPr lvl="1" eaLnBrk="1" hangingPunct="1"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lang="en-US" sz="2400" dirty="0" smtClean="0"/>
              <a:t>Restrict activities because of concerns about falling</a:t>
            </a:r>
          </a:p>
          <a:p>
            <a:pPr lvl="1" eaLnBrk="1" hangingPunct="1"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lang="en-US" sz="2400" dirty="0" smtClean="0"/>
              <a:t>Are interested in improving flexibility, balance and strength</a:t>
            </a:r>
          </a:p>
          <a:p>
            <a:pPr lvl="1" eaLnBrk="1" hangingPunct="1">
              <a:buClr>
                <a:schemeClr val="tx2"/>
              </a:buClr>
              <a:buSzTx/>
              <a:buFont typeface="Wingdings" pitchFamily="2" charset="2"/>
              <a:buChar char="§"/>
            </a:pPr>
            <a:r>
              <a:rPr lang="en-US" sz="2400" dirty="0" smtClean="0"/>
              <a:t>Are age 60 or older, Community dwelling and able to problem-solve</a:t>
            </a:r>
          </a:p>
          <a:p>
            <a:pPr marL="114300" indent="-114300" eaLnBrk="1" hangingPunct="1">
              <a:buFont typeface="Wingdings" pitchFamily="2" charset="2"/>
              <a:buNone/>
            </a:pPr>
            <a:endParaRPr lang="en-US" sz="1600" b="1" i="1" dirty="0" smtClean="0"/>
          </a:p>
          <a:p>
            <a:pPr marL="114300" indent="-114300" eaLnBrk="1" hangingPunct="1">
              <a:buFont typeface="Wingdings" pitchFamily="2" charset="2"/>
              <a:buNone/>
            </a:pPr>
            <a:endParaRPr lang="en-US" sz="28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025867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304800"/>
            <a:ext cx="6888163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A Matter of Balance Class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8480" y="1752600"/>
            <a:ext cx="6802120" cy="4648200"/>
          </a:xfrm>
        </p:spPr>
        <p:txBody>
          <a:bodyPr/>
          <a:lstStyle/>
          <a:p>
            <a:pPr marL="111125" indent="-111125" eaLnBrk="1" hangingPunct="1">
              <a:buFont typeface="Wingdings" pitchFamily="2" charset="2"/>
              <a:buNone/>
            </a:pPr>
            <a:r>
              <a:rPr lang="en-US" sz="2400" b="1" dirty="0" smtClean="0"/>
              <a:t>During 8 two-hour sessions, participants learn:</a:t>
            </a:r>
          </a:p>
          <a:p>
            <a:pPr lvl="1" indent="-517525" eaLnBrk="1" hangingPunct="1">
              <a:buClr>
                <a:schemeClr val="tx2"/>
              </a:buClr>
            </a:pPr>
            <a:r>
              <a:rPr lang="en-US" sz="2400" dirty="0" smtClean="0"/>
              <a:t>To view falls and fear of falling as controllable</a:t>
            </a:r>
          </a:p>
          <a:p>
            <a:pPr lvl="1" indent="-517525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800" dirty="0" smtClean="0"/>
          </a:p>
          <a:p>
            <a:pPr lvl="1" indent="-517525" eaLnBrk="1" hangingPunct="1">
              <a:buClr>
                <a:schemeClr val="tx2"/>
              </a:buClr>
            </a:pPr>
            <a:r>
              <a:rPr lang="en-US" sz="2400" dirty="0" smtClean="0"/>
              <a:t>To set realistic goals for increasing activity</a:t>
            </a:r>
          </a:p>
          <a:p>
            <a:pPr lvl="1" indent="-517525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800" dirty="0" smtClean="0"/>
          </a:p>
          <a:p>
            <a:pPr lvl="1" indent="-517525" eaLnBrk="1" hangingPunct="1">
              <a:buClr>
                <a:schemeClr val="tx2"/>
              </a:buClr>
            </a:pPr>
            <a:r>
              <a:rPr lang="en-US" sz="2400" dirty="0" smtClean="0"/>
              <a:t>To change their environment to reduce fall risk factors</a:t>
            </a:r>
          </a:p>
          <a:p>
            <a:pPr lvl="1" indent="-517525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800" dirty="0" smtClean="0"/>
          </a:p>
          <a:p>
            <a:pPr lvl="1" indent="-517525" eaLnBrk="1" hangingPunct="1">
              <a:buClr>
                <a:schemeClr val="tx2"/>
              </a:buClr>
            </a:pPr>
            <a:r>
              <a:rPr lang="en-US" sz="2400" dirty="0" smtClean="0"/>
              <a:t>To promote exercise to increase strength and balance</a:t>
            </a:r>
          </a:p>
        </p:txBody>
      </p:sp>
    </p:spTree>
    <p:extLst>
      <p:ext uri="{BB962C8B-B14F-4D97-AF65-F5344CB8AC3E}">
        <p14:creationId xmlns:p14="http://schemas.microsoft.com/office/powerpoint/2010/main" val="261740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6962775" cy="1447800"/>
          </a:xfrm>
        </p:spPr>
        <p:txBody>
          <a:bodyPr lIns="90488" tIns="44450" rIns="90488" bIns="44450"/>
          <a:lstStyle/>
          <a:p>
            <a:pPr algn="ctr" eaLnBrk="1" hangingPunct="1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/>
              <a:t/>
            </a:r>
            <a:br>
              <a:rPr lang="en-US" sz="3200" b="1" dirty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A Matter of Balance</a:t>
            </a:r>
            <a:r>
              <a:rPr lang="en-US" sz="3600" b="1" dirty="0" smtClean="0"/>
              <a:t> </a:t>
            </a:r>
            <a:br>
              <a:rPr lang="en-US" sz="3600" b="1" dirty="0" smtClean="0"/>
            </a:br>
            <a:endParaRPr lang="en-US" sz="3600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6400800" cy="4114800"/>
          </a:xfrm>
        </p:spPr>
        <p:txBody>
          <a:bodyPr lIns="90488" tIns="44450" rIns="90488" bIns="44450"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dirty="0" smtClean="0"/>
              <a:t>What Happens During Sessions?</a:t>
            </a:r>
            <a:r>
              <a:rPr lang="en-US" sz="2800" b="1" i="1" dirty="0" smtClean="0">
                <a:latin typeface="Times New Roman" pitchFamily="18" charset="0"/>
              </a:rPr>
              <a:t> </a:t>
            </a:r>
          </a:p>
          <a:p>
            <a:pPr eaLnBrk="1" hangingPunct="1"/>
            <a:r>
              <a:rPr lang="en-US" sz="2400" dirty="0" smtClean="0"/>
              <a:t>Group discussion</a:t>
            </a:r>
          </a:p>
          <a:p>
            <a:pPr eaLnBrk="1" hangingPunct="1"/>
            <a:r>
              <a:rPr lang="en-US" sz="2400" dirty="0" smtClean="0"/>
              <a:t>Problem-solving</a:t>
            </a:r>
          </a:p>
          <a:p>
            <a:pPr eaLnBrk="1" hangingPunct="1"/>
            <a:r>
              <a:rPr lang="en-US" sz="2400" dirty="0" smtClean="0"/>
              <a:t>Skill building</a:t>
            </a:r>
          </a:p>
          <a:p>
            <a:pPr eaLnBrk="1" hangingPunct="1"/>
            <a:r>
              <a:rPr lang="en-US" sz="2400" dirty="0" smtClean="0"/>
              <a:t>Assertiveness training</a:t>
            </a:r>
          </a:p>
          <a:p>
            <a:pPr eaLnBrk="1" hangingPunct="1"/>
            <a:r>
              <a:rPr lang="en-US" sz="2400" dirty="0" smtClean="0"/>
              <a:t>Sharing practical solutions</a:t>
            </a:r>
          </a:p>
          <a:p>
            <a:pPr eaLnBrk="1" hangingPunct="1"/>
            <a:r>
              <a:rPr lang="en-US" sz="2400" dirty="0" smtClean="0"/>
              <a:t>Videos</a:t>
            </a:r>
          </a:p>
          <a:p>
            <a:pPr eaLnBrk="1" hangingPunct="1"/>
            <a:r>
              <a:rPr lang="en-US" sz="2400" dirty="0" smtClean="0"/>
              <a:t>Exercise training</a:t>
            </a:r>
          </a:p>
          <a:p>
            <a:pPr eaLnBrk="1" hangingPunct="1"/>
            <a:r>
              <a:rPr lang="en-US" sz="2400" dirty="0" smtClean="0"/>
              <a:t>Developing action plans</a:t>
            </a:r>
          </a:p>
          <a:p>
            <a:pPr eaLnBrk="1" hangingPunct="1"/>
            <a:endParaRPr lang="en-US" sz="28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638800" y="3200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638800" y="3429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867400" y="3581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791200" y="32766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5943600" y="3581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418" name="Picture 2" descr="H:\PHA\shared\A Matter of Balance\Photos\For publications\PhoenixCla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914399"/>
            <a:ext cx="6934200" cy="5489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74638"/>
            <a:ext cx="7391400" cy="1325562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Dissemination of A Matter of Balance/Volunteer Lay Leader Model</a:t>
            </a:r>
          </a:p>
        </p:txBody>
      </p:sp>
      <p:pic>
        <p:nvPicPr>
          <p:cNvPr id="2150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5000" y="1905000"/>
            <a:ext cx="3279775" cy="4525963"/>
          </a:xfrm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5638800" y="1905000"/>
            <a:ext cx="35052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sng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2019</a:t>
            </a:r>
            <a:endParaRPr kumimoji="0" lang="en-US" sz="2400" b="0" i="1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44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States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Puerto Rico and the US Virgin Islands</a:t>
            </a:r>
            <a:endParaRPr kumimoji="0" lang="en-US" sz="200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1800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Master Trainers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&gt;200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,000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participants served</a:t>
            </a:r>
          </a:p>
        </p:txBody>
      </p:sp>
    </p:spTree>
    <p:extLst>
      <p:ext uri="{BB962C8B-B14F-4D97-AF65-F5344CB8AC3E}">
        <p14:creationId xmlns:p14="http://schemas.microsoft.com/office/powerpoint/2010/main" val="426781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11"/>
          <p:cNvSpPr>
            <a:spLocks/>
          </p:cNvSpPr>
          <p:nvPr/>
        </p:nvSpPr>
        <p:spPr bwMode="auto">
          <a:xfrm>
            <a:off x="2687638" y="1619250"/>
            <a:ext cx="612775" cy="473075"/>
          </a:xfrm>
          <a:custGeom>
            <a:avLst/>
            <a:gdLst>
              <a:gd name="T0" fmla="*/ 2147483647 w 496"/>
              <a:gd name="T1" fmla="*/ 2147483647 h 354"/>
              <a:gd name="T2" fmla="*/ 2147483647 w 496"/>
              <a:gd name="T3" fmla="*/ 2147483647 h 354"/>
              <a:gd name="T4" fmla="*/ 2147483647 w 496"/>
              <a:gd name="T5" fmla="*/ 2147483647 h 354"/>
              <a:gd name="T6" fmla="*/ 2147483647 w 496"/>
              <a:gd name="T7" fmla="*/ 2147483647 h 354"/>
              <a:gd name="T8" fmla="*/ 2147483647 w 496"/>
              <a:gd name="T9" fmla="*/ 2147483647 h 354"/>
              <a:gd name="T10" fmla="*/ 2147483647 w 496"/>
              <a:gd name="T11" fmla="*/ 2147483647 h 354"/>
              <a:gd name="T12" fmla="*/ 0 w 496"/>
              <a:gd name="T13" fmla="*/ 2147483647 h 354"/>
              <a:gd name="T14" fmla="*/ 2147483647 w 496"/>
              <a:gd name="T15" fmla="*/ 2147483647 h 354"/>
              <a:gd name="T16" fmla="*/ 2147483647 w 496"/>
              <a:gd name="T17" fmla="*/ 2147483647 h 354"/>
              <a:gd name="T18" fmla="*/ 2147483647 w 496"/>
              <a:gd name="T19" fmla="*/ 2147483647 h 354"/>
              <a:gd name="T20" fmla="*/ 2147483647 w 496"/>
              <a:gd name="T21" fmla="*/ 2147483647 h 354"/>
              <a:gd name="T22" fmla="*/ 2147483647 w 496"/>
              <a:gd name="T23" fmla="*/ 2147483647 h 354"/>
              <a:gd name="T24" fmla="*/ 2147483647 w 496"/>
              <a:gd name="T25" fmla="*/ 0 h 354"/>
              <a:gd name="T26" fmla="*/ 2147483647 w 496"/>
              <a:gd name="T27" fmla="*/ 2147483647 h 354"/>
              <a:gd name="T28" fmla="*/ 2147483647 w 496"/>
              <a:gd name="T29" fmla="*/ 2147483647 h 354"/>
              <a:gd name="T30" fmla="*/ 2147483647 w 496"/>
              <a:gd name="T31" fmla="*/ 2147483647 h 35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6"/>
              <a:gd name="T49" fmla="*/ 0 h 354"/>
              <a:gd name="T50" fmla="*/ 496 w 496"/>
              <a:gd name="T51" fmla="*/ 354 h 35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6" h="354">
                <a:moveTo>
                  <a:pt x="282" y="332"/>
                </a:moveTo>
                <a:lnTo>
                  <a:pt x="160" y="338"/>
                </a:lnTo>
                <a:lnTo>
                  <a:pt x="133" y="318"/>
                </a:lnTo>
                <a:lnTo>
                  <a:pt x="44" y="310"/>
                </a:lnTo>
                <a:lnTo>
                  <a:pt x="53" y="283"/>
                </a:lnTo>
                <a:lnTo>
                  <a:pt x="27" y="239"/>
                </a:lnTo>
                <a:lnTo>
                  <a:pt x="0" y="212"/>
                </a:lnTo>
                <a:lnTo>
                  <a:pt x="27" y="20"/>
                </a:lnTo>
                <a:lnTo>
                  <a:pt x="124" y="56"/>
                </a:lnTo>
                <a:lnTo>
                  <a:pt x="80" y="126"/>
                </a:lnTo>
                <a:lnTo>
                  <a:pt x="106" y="169"/>
                </a:lnTo>
                <a:lnTo>
                  <a:pt x="176" y="106"/>
                </a:lnTo>
                <a:lnTo>
                  <a:pt x="185" y="0"/>
                </a:lnTo>
                <a:lnTo>
                  <a:pt x="496" y="78"/>
                </a:lnTo>
                <a:lnTo>
                  <a:pt x="451" y="354"/>
                </a:lnTo>
                <a:lnTo>
                  <a:pt x="282" y="332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099" name="Freeform 12"/>
          <p:cNvSpPr>
            <a:spLocks/>
          </p:cNvSpPr>
          <p:nvPr/>
        </p:nvSpPr>
        <p:spPr bwMode="auto">
          <a:xfrm>
            <a:off x="2501900" y="1938338"/>
            <a:ext cx="765175" cy="639762"/>
          </a:xfrm>
          <a:custGeom>
            <a:avLst/>
            <a:gdLst>
              <a:gd name="T0" fmla="*/ 0 w 619"/>
              <a:gd name="T1" fmla="*/ 2147483647 h 477"/>
              <a:gd name="T2" fmla="*/ 2147483647 w 619"/>
              <a:gd name="T3" fmla="*/ 2147483647 h 477"/>
              <a:gd name="T4" fmla="*/ 2147483647 w 619"/>
              <a:gd name="T5" fmla="*/ 2147483647 h 477"/>
              <a:gd name="T6" fmla="*/ 2147483647 w 619"/>
              <a:gd name="T7" fmla="*/ 0 h 477"/>
              <a:gd name="T8" fmla="*/ 2147483647 w 619"/>
              <a:gd name="T9" fmla="*/ 2147483647 h 477"/>
              <a:gd name="T10" fmla="*/ 2147483647 w 619"/>
              <a:gd name="T11" fmla="*/ 2147483647 h 477"/>
              <a:gd name="T12" fmla="*/ 2147483647 w 619"/>
              <a:gd name="T13" fmla="*/ 2147483647 h 477"/>
              <a:gd name="T14" fmla="*/ 2147483647 w 619"/>
              <a:gd name="T15" fmla="*/ 2147483647 h 477"/>
              <a:gd name="T16" fmla="*/ 2147483647 w 619"/>
              <a:gd name="T17" fmla="*/ 2147483647 h 477"/>
              <a:gd name="T18" fmla="*/ 2147483647 w 619"/>
              <a:gd name="T19" fmla="*/ 2147483647 h 477"/>
              <a:gd name="T20" fmla="*/ 2147483647 w 619"/>
              <a:gd name="T21" fmla="*/ 2147483647 h 477"/>
              <a:gd name="T22" fmla="*/ 2147483647 w 619"/>
              <a:gd name="T23" fmla="*/ 2147483647 h 477"/>
              <a:gd name="T24" fmla="*/ 2147483647 w 619"/>
              <a:gd name="T25" fmla="*/ 2147483647 h 477"/>
              <a:gd name="T26" fmla="*/ 2147483647 w 619"/>
              <a:gd name="T27" fmla="*/ 2147483647 h 477"/>
              <a:gd name="T28" fmla="*/ 2147483647 w 619"/>
              <a:gd name="T29" fmla="*/ 2147483647 h 477"/>
              <a:gd name="T30" fmla="*/ 2147483647 w 619"/>
              <a:gd name="T31" fmla="*/ 2147483647 h 477"/>
              <a:gd name="T32" fmla="*/ 0 w 619"/>
              <a:gd name="T33" fmla="*/ 2147483647 h 47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619"/>
              <a:gd name="T52" fmla="*/ 0 h 477"/>
              <a:gd name="T53" fmla="*/ 619 w 619"/>
              <a:gd name="T54" fmla="*/ 477 h 477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619" h="477">
                <a:moveTo>
                  <a:pt x="0" y="355"/>
                </a:moveTo>
                <a:lnTo>
                  <a:pt x="9" y="300"/>
                </a:lnTo>
                <a:lnTo>
                  <a:pt x="149" y="8"/>
                </a:lnTo>
                <a:lnTo>
                  <a:pt x="168" y="0"/>
                </a:lnTo>
                <a:lnTo>
                  <a:pt x="195" y="43"/>
                </a:lnTo>
                <a:lnTo>
                  <a:pt x="186" y="71"/>
                </a:lnTo>
                <a:lnTo>
                  <a:pt x="275" y="79"/>
                </a:lnTo>
                <a:lnTo>
                  <a:pt x="302" y="99"/>
                </a:lnTo>
                <a:lnTo>
                  <a:pt x="425" y="93"/>
                </a:lnTo>
                <a:lnTo>
                  <a:pt x="594" y="115"/>
                </a:lnTo>
                <a:lnTo>
                  <a:pt x="619" y="185"/>
                </a:lnTo>
                <a:lnTo>
                  <a:pt x="549" y="263"/>
                </a:lnTo>
                <a:lnTo>
                  <a:pt x="567" y="306"/>
                </a:lnTo>
                <a:lnTo>
                  <a:pt x="549" y="320"/>
                </a:lnTo>
                <a:lnTo>
                  <a:pt x="514" y="477"/>
                </a:lnTo>
                <a:lnTo>
                  <a:pt x="265" y="419"/>
                </a:lnTo>
                <a:lnTo>
                  <a:pt x="0" y="355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0" name="Freeform 13"/>
          <p:cNvSpPr>
            <a:spLocks/>
          </p:cNvSpPr>
          <p:nvPr/>
        </p:nvSpPr>
        <p:spPr bwMode="auto">
          <a:xfrm>
            <a:off x="2457450" y="2413000"/>
            <a:ext cx="774700" cy="1325563"/>
          </a:xfrm>
          <a:custGeom>
            <a:avLst/>
            <a:gdLst>
              <a:gd name="T0" fmla="*/ 2147483647 w 627"/>
              <a:gd name="T1" fmla="*/ 2147483647 h 991"/>
              <a:gd name="T2" fmla="*/ 2147483647 w 627"/>
              <a:gd name="T3" fmla="*/ 2147483647 h 991"/>
              <a:gd name="T4" fmla="*/ 2147483647 w 627"/>
              <a:gd name="T5" fmla="*/ 2147483647 h 991"/>
              <a:gd name="T6" fmla="*/ 2147483647 w 627"/>
              <a:gd name="T7" fmla="*/ 2147483647 h 991"/>
              <a:gd name="T8" fmla="*/ 2147483647 w 627"/>
              <a:gd name="T9" fmla="*/ 2147483647 h 991"/>
              <a:gd name="T10" fmla="*/ 2147483647 w 627"/>
              <a:gd name="T11" fmla="*/ 2147483647 h 991"/>
              <a:gd name="T12" fmla="*/ 2147483647 w 627"/>
              <a:gd name="T13" fmla="*/ 2147483647 h 991"/>
              <a:gd name="T14" fmla="*/ 2147483647 w 627"/>
              <a:gd name="T15" fmla="*/ 2147483647 h 991"/>
              <a:gd name="T16" fmla="*/ 2147483647 w 627"/>
              <a:gd name="T17" fmla="*/ 2147483647 h 991"/>
              <a:gd name="T18" fmla="*/ 2147483647 w 627"/>
              <a:gd name="T19" fmla="*/ 2147483647 h 991"/>
              <a:gd name="T20" fmla="*/ 2147483647 w 627"/>
              <a:gd name="T21" fmla="*/ 2147483647 h 991"/>
              <a:gd name="T22" fmla="*/ 2147483647 w 627"/>
              <a:gd name="T23" fmla="*/ 2147483647 h 991"/>
              <a:gd name="T24" fmla="*/ 2147483647 w 627"/>
              <a:gd name="T25" fmla="*/ 2147483647 h 991"/>
              <a:gd name="T26" fmla="*/ 2147483647 w 627"/>
              <a:gd name="T27" fmla="*/ 2147483647 h 991"/>
              <a:gd name="T28" fmla="*/ 2147483647 w 627"/>
              <a:gd name="T29" fmla="*/ 2147483647 h 991"/>
              <a:gd name="T30" fmla="*/ 2147483647 w 627"/>
              <a:gd name="T31" fmla="*/ 2147483647 h 991"/>
              <a:gd name="T32" fmla="*/ 2147483647 w 627"/>
              <a:gd name="T33" fmla="*/ 2147483647 h 991"/>
              <a:gd name="T34" fmla="*/ 2147483647 w 627"/>
              <a:gd name="T35" fmla="*/ 2147483647 h 991"/>
              <a:gd name="T36" fmla="*/ 2147483647 w 627"/>
              <a:gd name="T37" fmla="*/ 2147483647 h 991"/>
              <a:gd name="T38" fmla="*/ 2147483647 w 627"/>
              <a:gd name="T39" fmla="*/ 2147483647 h 991"/>
              <a:gd name="T40" fmla="*/ 2147483647 w 627"/>
              <a:gd name="T41" fmla="*/ 2147483647 h 991"/>
              <a:gd name="T42" fmla="*/ 2147483647 w 627"/>
              <a:gd name="T43" fmla="*/ 2147483647 h 991"/>
              <a:gd name="T44" fmla="*/ 0 w 627"/>
              <a:gd name="T45" fmla="*/ 2147483647 h 991"/>
              <a:gd name="T46" fmla="*/ 2147483647 w 627"/>
              <a:gd name="T47" fmla="*/ 2147483647 h 991"/>
              <a:gd name="T48" fmla="*/ 0 w 627"/>
              <a:gd name="T49" fmla="*/ 2147483647 h 991"/>
              <a:gd name="T50" fmla="*/ 2147483647 w 627"/>
              <a:gd name="T51" fmla="*/ 0 h 991"/>
              <a:gd name="T52" fmla="*/ 2147483647 w 627"/>
              <a:gd name="T53" fmla="*/ 2147483647 h 991"/>
              <a:gd name="T54" fmla="*/ 2147483647 w 627"/>
              <a:gd name="T55" fmla="*/ 2147483647 h 99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627"/>
              <a:gd name="T85" fmla="*/ 0 h 991"/>
              <a:gd name="T86" fmla="*/ 627 w 627"/>
              <a:gd name="T87" fmla="*/ 991 h 991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627" h="991">
                <a:moveTo>
                  <a:pt x="238" y="349"/>
                </a:moveTo>
                <a:lnTo>
                  <a:pt x="600" y="771"/>
                </a:lnTo>
                <a:lnTo>
                  <a:pt x="600" y="812"/>
                </a:lnTo>
                <a:lnTo>
                  <a:pt x="600" y="829"/>
                </a:lnTo>
                <a:lnTo>
                  <a:pt x="627" y="849"/>
                </a:lnTo>
                <a:lnTo>
                  <a:pt x="600" y="877"/>
                </a:lnTo>
                <a:lnTo>
                  <a:pt x="574" y="962"/>
                </a:lnTo>
                <a:lnTo>
                  <a:pt x="582" y="991"/>
                </a:lnTo>
                <a:lnTo>
                  <a:pt x="388" y="985"/>
                </a:lnTo>
                <a:lnTo>
                  <a:pt x="361" y="863"/>
                </a:lnTo>
                <a:lnTo>
                  <a:pt x="299" y="808"/>
                </a:lnTo>
                <a:lnTo>
                  <a:pt x="221" y="785"/>
                </a:lnTo>
                <a:lnTo>
                  <a:pt x="185" y="736"/>
                </a:lnTo>
                <a:lnTo>
                  <a:pt x="140" y="730"/>
                </a:lnTo>
                <a:lnTo>
                  <a:pt x="62" y="547"/>
                </a:lnTo>
                <a:lnTo>
                  <a:pt x="89" y="519"/>
                </a:lnTo>
                <a:lnTo>
                  <a:pt x="53" y="469"/>
                </a:lnTo>
                <a:lnTo>
                  <a:pt x="53" y="441"/>
                </a:lnTo>
                <a:lnTo>
                  <a:pt x="78" y="420"/>
                </a:lnTo>
                <a:lnTo>
                  <a:pt x="62" y="384"/>
                </a:lnTo>
                <a:lnTo>
                  <a:pt x="44" y="390"/>
                </a:lnTo>
                <a:lnTo>
                  <a:pt x="27" y="335"/>
                </a:lnTo>
                <a:lnTo>
                  <a:pt x="0" y="292"/>
                </a:lnTo>
                <a:lnTo>
                  <a:pt x="8" y="178"/>
                </a:lnTo>
                <a:lnTo>
                  <a:pt x="0" y="142"/>
                </a:lnTo>
                <a:lnTo>
                  <a:pt x="44" y="0"/>
                </a:lnTo>
                <a:lnTo>
                  <a:pt x="301" y="65"/>
                </a:lnTo>
                <a:lnTo>
                  <a:pt x="238" y="349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1" name="Freeform 14"/>
          <p:cNvSpPr>
            <a:spLocks/>
          </p:cNvSpPr>
          <p:nvPr/>
        </p:nvSpPr>
        <p:spPr bwMode="auto">
          <a:xfrm>
            <a:off x="2744788" y="2501900"/>
            <a:ext cx="631825" cy="944563"/>
          </a:xfrm>
          <a:custGeom>
            <a:avLst/>
            <a:gdLst>
              <a:gd name="T0" fmla="*/ 2147483647 w 511"/>
              <a:gd name="T1" fmla="*/ 2147483647 h 705"/>
              <a:gd name="T2" fmla="*/ 2147483647 w 511"/>
              <a:gd name="T3" fmla="*/ 2147483647 h 705"/>
              <a:gd name="T4" fmla="*/ 2147483647 w 511"/>
              <a:gd name="T5" fmla="*/ 2147483647 h 705"/>
              <a:gd name="T6" fmla="*/ 2147483647 w 511"/>
              <a:gd name="T7" fmla="*/ 2147483647 h 705"/>
              <a:gd name="T8" fmla="*/ 2147483647 w 511"/>
              <a:gd name="T9" fmla="*/ 2147483647 h 705"/>
              <a:gd name="T10" fmla="*/ 2147483647 w 511"/>
              <a:gd name="T11" fmla="*/ 2147483647 h 705"/>
              <a:gd name="T12" fmla="*/ 0 w 511"/>
              <a:gd name="T13" fmla="*/ 2147483647 h 705"/>
              <a:gd name="T14" fmla="*/ 2147483647 w 511"/>
              <a:gd name="T15" fmla="*/ 0 h 705"/>
              <a:gd name="T16" fmla="*/ 2147483647 w 511"/>
              <a:gd name="T17" fmla="*/ 2147483647 h 7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"/>
              <a:gd name="T28" fmla="*/ 0 h 705"/>
              <a:gd name="T29" fmla="*/ 511 w 511"/>
              <a:gd name="T30" fmla="*/ 705 h 705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" h="705">
                <a:moveTo>
                  <a:pt x="317" y="56"/>
                </a:moveTo>
                <a:lnTo>
                  <a:pt x="511" y="84"/>
                </a:lnTo>
                <a:lnTo>
                  <a:pt x="431" y="543"/>
                </a:lnTo>
                <a:lnTo>
                  <a:pt x="422" y="634"/>
                </a:lnTo>
                <a:lnTo>
                  <a:pt x="398" y="634"/>
                </a:lnTo>
                <a:lnTo>
                  <a:pt x="362" y="705"/>
                </a:lnTo>
                <a:lnTo>
                  <a:pt x="0" y="282"/>
                </a:lnTo>
                <a:lnTo>
                  <a:pt x="69" y="0"/>
                </a:lnTo>
                <a:lnTo>
                  <a:pt x="317" y="56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2" name="Freeform 15"/>
          <p:cNvSpPr>
            <a:spLocks/>
          </p:cNvSpPr>
          <p:nvPr/>
        </p:nvSpPr>
        <p:spPr bwMode="auto">
          <a:xfrm>
            <a:off x="3136900" y="1724025"/>
            <a:ext cx="512763" cy="936625"/>
          </a:xfrm>
          <a:custGeom>
            <a:avLst/>
            <a:gdLst>
              <a:gd name="T0" fmla="*/ 2147483647 w 415"/>
              <a:gd name="T1" fmla="*/ 0 h 700"/>
              <a:gd name="T2" fmla="*/ 2147483647 w 415"/>
              <a:gd name="T3" fmla="*/ 2147483647 h 700"/>
              <a:gd name="T4" fmla="*/ 2147483647 w 415"/>
              <a:gd name="T5" fmla="*/ 2147483647 h 700"/>
              <a:gd name="T6" fmla="*/ 2147483647 w 415"/>
              <a:gd name="T7" fmla="*/ 2147483647 h 700"/>
              <a:gd name="T8" fmla="*/ 2147483647 w 415"/>
              <a:gd name="T9" fmla="*/ 2147483647 h 700"/>
              <a:gd name="T10" fmla="*/ 2147483647 w 415"/>
              <a:gd name="T11" fmla="*/ 2147483647 h 700"/>
              <a:gd name="T12" fmla="*/ 2147483647 w 415"/>
              <a:gd name="T13" fmla="*/ 2147483647 h 700"/>
              <a:gd name="T14" fmla="*/ 2147483647 w 415"/>
              <a:gd name="T15" fmla="*/ 2147483647 h 700"/>
              <a:gd name="T16" fmla="*/ 2147483647 w 415"/>
              <a:gd name="T17" fmla="*/ 2147483647 h 700"/>
              <a:gd name="T18" fmla="*/ 2147483647 w 415"/>
              <a:gd name="T19" fmla="*/ 2147483647 h 700"/>
              <a:gd name="T20" fmla="*/ 2147483647 w 415"/>
              <a:gd name="T21" fmla="*/ 2147483647 h 700"/>
              <a:gd name="T22" fmla="*/ 2147483647 w 415"/>
              <a:gd name="T23" fmla="*/ 2147483647 h 700"/>
              <a:gd name="T24" fmla="*/ 2147483647 w 415"/>
              <a:gd name="T25" fmla="*/ 2147483647 h 700"/>
              <a:gd name="T26" fmla="*/ 2147483647 w 415"/>
              <a:gd name="T27" fmla="*/ 2147483647 h 700"/>
              <a:gd name="T28" fmla="*/ 2147483647 w 415"/>
              <a:gd name="T29" fmla="*/ 2147483647 h 700"/>
              <a:gd name="T30" fmla="*/ 2147483647 w 415"/>
              <a:gd name="T31" fmla="*/ 2147483647 h 700"/>
              <a:gd name="T32" fmla="*/ 0 w 415"/>
              <a:gd name="T33" fmla="*/ 2147483647 h 700"/>
              <a:gd name="T34" fmla="*/ 2147483647 w 415"/>
              <a:gd name="T35" fmla="*/ 2147483647 h 700"/>
              <a:gd name="T36" fmla="*/ 2147483647 w 415"/>
              <a:gd name="T37" fmla="*/ 2147483647 h 700"/>
              <a:gd name="T38" fmla="*/ 2147483647 w 415"/>
              <a:gd name="T39" fmla="*/ 2147483647 h 700"/>
              <a:gd name="T40" fmla="*/ 2147483647 w 415"/>
              <a:gd name="T41" fmla="*/ 2147483647 h 700"/>
              <a:gd name="T42" fmla="*/ 2147483647 w 415"/>
              <a:gd name="T43" fmla="*/ 2147483647 h 700"/>
              <a:gd name="T44" fmla="*/ 2147483647 w 415"/>
              <a:gd name="T45" fmla="*/ 0 h 70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5"/>
              <a:gd name="T70" fmla="*/ 0 h 700"/>
              <a:gd name="T71" fmla="*/ 415 w 415"/>
              <a:gd name="T72" fmla="*/ 700 h 70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5" h="700">
                <a:moveTo>
                  <a:pt x="132" y="0"/>
                </a:moveTo>
                <a:lnTo>
                  <a:pt x="193" y="3"/>
                </a:lnTo>
                <a:lnTo>
                  <a:pt x="177" y="83"/>
                </a:lnTo>
                <a:lnTo>
                  <a:pt x="193" y="169"/>
                </a:lnTo>
                <a:lnTo>
                  <a:pt x="256" y="253"/>
                </a:lnTo>
                <a:lnTo>
                  <a:pt x="239" y="325"/>
                </a:lnTo>
                <a:lnTo>
                  <a:pt x="222" y="345"/>
                </a:lnTo>
                <a:lnTo>
                  <a:pt x="229" y="367"/>
                </a:lnTo>
                <a:lnTo>
                  <a:pt x="256" y="353"/>
                </a:lnTo>
                <a:lnTo>
                  <a:pt x="299" y="472"/>
                </a:lnTo>
                <a:lnTo>
                  <a:pt x="337" y="466"/>
                </a:lnTo>
                <a:lnTo>
                  <a:pt x="397" y="472"/>
                </a:lnTo>
                <a:lnTo>
                  <a:pt x="407" y="460"/>
                </a:lnTo>
                <a:lnTo>
                  <a:pt x="415" y="472"/>
                </a:lnTo>
                <a:lnTo>
                  <a:pt x="388" y="700"/>
                </a:lnTo>
                <a:lnTo>
                  <a:pt x="193" y="665"/>
                </a:lnTo>
                <a:lnTo>
                  <a:pt x="0" y="638"/>
                </a:lnTo>
                <a:lnTo>
                  <a:pt x="36" y="480"/>
                </a:lnTo>
                <a:lnTo>
                  <a:pt x="53" y="466"/>
                </a:lnTo>
                <a:lnTo>
                  <a:pt x="36" y="424"/>
                </a:lnTo>
                <a:lnTo>
                  <a:pt x="105" y="345"/>
                </a:lnTo>
                <a:lnTo>
                  <a:pt x="81" y="275"/>
                </a:lnTo>
                <a:lnTo>
                  <a:pt x="132" y="0"/>
                </a:ln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3" name="Freeform 16"/>
          <p:cNvSpPr>
            <a:spLocks/>
          </p:cNvSpPr>
          <p:nvPr/>
        </p:nvSpPr>
        <p:spPr bwMode="auto">
          <a:xfrm>
            <a:off x="3279775" y="2613025"/>
            <a:ext cx="490538" cy="682625"/>
          </a:xfrm>
          <a:custGeom>
            <a:avLst/>
            <a:gdLst>
              <a:gd name="T0" fmla="*/ 2147483647 w 397"/>
              <a:gd name="T1" fmla="*/ 0 h 510"/>
              <a:gd name="T2" fmla="*/ 2147483647 w 397"/>
              <a:gd name="T3" fmla="*/ 2147483647 h 510"/>
              <a:gd name="T4" fmla="*/ 2147483647 w 397"/>
              <a:gd name="T5" fmla="*/ 2147483647 h 510"/>
              <a:gd name="T6" fmla="*/ 2147483647 w 397"/>
              <a:gd name="T7" fmla="*/ 2147483647 h 510"/>
              <a:gd name="T8" fmla="*/ 2147483647 w 397"/>
              <a:gd name="T9" fmla="*/ 2147483647 h 510"/>
              <a:gd name="T10" fmla="*/ 0 w 397"/>
              <a:gd name="T11" fmla="*/ 2147483647 h 510"/>
              <a:gd name="T12" fmla="*/ 2147483647 w 397"/>
              <a:gd name="T13" fmla="*/ 0 h 51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7"/>
              <a:gd name="T22" fmla="*/ 0 h 510"/>
              <a:gd name="T23" fmla="*/ 397 w 397"/>
              <a:gd name="T24" fmla="*/ 510 h 51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7" h="510">
                <a:moveTo>
                  <a:pt x="78" y="0"/>
                </a:moveTo>
                <a:lnTo>
                  <a:pt x="272" y="35"/>
                </a:lnTo>
                <a:lnTo>
                  <a:pt x="254" y="135"/>
                </a:lnTo>
                <a:lnTo>
                  <a:pt x="397" y="163"/>
                </a:lnTo>
                <a:lnTo>
                  <a:pt x="343" y="510"/>
                </a:lnTo>
                <a:lnTo>
                  <a:pt x="0" y="460"/>
                </a:lnTo>
                <a:lnTo>
                  <a:pt x="78" y="0"/>
                </a:lnTo>
                <a:close/>
              </a:path>
            </a:pathLst>
          </a:custGeom>
          <a:noFill/>
          <a:ln w="1651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4" name="Freeform 17"/>
          <p:cNvSpPr>
            <a:spLocks/>
          </p:cNvSpPr>
          <p:nvPr/>
        </p:nvSpPr>
        <p:spPr bwMode="auto">
          <a:xfrm>
            <a:off x="3160713" y="3179763"/>
            <a:ext cx="542925" cy="844550"/>
          </a:xfrm>
          <a:custGeom>
            <a:avLst/>
            <a:gdLst>
              <a:gd name="T0" fmla="*/ 2147483647 w 441"/>
              <a:gd name="T1" fmla="*/ 2147483647 h 594"/>
              <a:gd name="T2" fmla="*/ 2147483647 w 441"/>
              <a:gd name="T3" fmla="*/ 2147483647 h 594"/>
              <a:gd name="T4" fmla="*/ 2147483647 w 441"/>
              <a:gd name="T5" fmla="*/ 2147483647 h 594"/>
              <a:gd name="T6" fmla="*/ 2147483647 w 441"/>
              <a:gd name="T7" fmla="*/ 0 h 594"/>
              <a:gd name="T8" fmla="*/ 2147483647 w 441"/>
              <a:gd name="T9" fmla="*/ 2147483647 h 594"/>
              <a:gd name="T10" fmla="*/ 2147483647 w 441"/>
              <a:gd name="T11" fmla="*/ 2147483647 h 594"/>
              <a:gd name="T12" fmla="*/ 2147483647 w 441"/>
              <a:gd name="T13" fmla="*/ 2147483647 h 594"/>
              <a:gd name="T14" fmla="*/ 2147483647 w 441"/>
              <a:gd name="T15" fmla="*/ 2147483647 h 594"/>
              <a:gd name="T16" fmla="*/ 2147483647 w 441"/>
              <a:gd name="T17" fmla="*/ 2147483647 h 594"/>
              <a:gd name="T18" fmla="*/ 2147483647 w 441"/>
              <a:gd name="T19" fmla="*/ 2147483647 h 594"/>
              <a:gd name="T20" fmla="*/ 0 w 441"/>
              <a:gd name="T21" fmla="*/ 2147483647 h 594"/>
              <a:gd name="T22" fmla="*/ 2147483647 w 441"/>
              <a:gd name="T23" fmla="*/ 2147483647 h 594"/>
              <a:gd name="T24" fmla="*/ 2147483647 w 441"/>
              <a:gd name="T25" fmla="*/ 2147483647 h 594"/>
              <a:gd name="T26" fmla="*/ 2147483647 w 441"/>
              <a:gd name="T27" fmla="*/ 2147483647 h 594"/>
              <a:gd name="T28" fmla="*/ 2147483647 w 441"/>
              <a:gd name="T29" fmla="*/ 2147483647 h 59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441"/>
              <a:gd name="T46" fmla="*/ 0 h 594"/>
              <a:gd name="T47" fmla="*/ 441 w 441"/>
              <a:gd name="T48" fmla="*/ 594 h 59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441" h="594">
                <a:moveTo>
                  <a:pt x="27" y="161"/>
                </a:moveTo>
                <a:lnTo>
                  <a:pt x="63" y="91"/>
                </a:lnTo>
                <a:lnTo>
                  <a:pt x="87" y="91"/>
                </a:lnTo>
                <a:lnTo>
                  <a:pt x="98" y="0"/>
                </a:lnTo>
                <a:lnTo>
                  <a:pt x="441" y="49"/>
                </a:lnTo>
                <a:lnTo>
                  <a:pt x="379" y="594"/>
                </a:lnTo>
                <a:lnTo>
                  <a:pt x="254" y="573"/>
                </a:lnTo>
                <a:lnTo>
                  <a:pt x="27" y="438"/>
                </a:lnTo>
                <a:lnTo>
                  <a:pt x="44" y="402"/>
                </a:lnTo>
                <a:lnTo>
                  <a:pt x="10" y="381"/>
                </a:lnTo>
                <a:lnTo>
                  <a:pt x="0" y="352"/>
                </a:lnTo>
                <a:lnTo>
                  <a:pt x="27" y="267"/>
                </a:lnTo>
                <a:lnTo>
                  <a:pt x="53" y="239"/>
                </a:lnTo>
                <a:lnTo>
                  <a:pt x="27" y="217"/>
                </a:lnTo>
                <a:lnTo>
                  <a:pt x="27" y="161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5" name="Freeform 18"/>
          <p:cNvSpPr>
            <a:spLocks/>
          </p:cNvSpPr>
          <p:nvPr/>
        </p:nvSpPr>
        <p:spPr bwMode="auto">
          <a:xfrm>
            <a:off x="3355975" y="1730375"/>
            <a:ext cx="936625" cy="635000"/>
          </a:xfrm>
          <a:custGeom>
            <a:avLst/>
            <a:gdLst>
              <a:gd name="T0" fmla="*/ 2147483647 w 758"/>
              <a:gd name="T1" fmla="*/ 0 h 475"/>
              <a:gd name="T2" fmla="*/ 2147483647 w 758"/>
              <a:gd name="T3" fmla="*/ 2147483647 h 475"/>
              <a:gd name="T4" fmla="*/ 2147483647 w 758"/>
              <a:gd name="T5" fmla="*/ 2147483647 h 475"/>
              <a:gd name="T6" fmla="*/ 2147483647 w 758"/>
              <a:gd name="T7" fmla="*/ 2147483647 h 475"/>
              <a:gd name="T8" fmla="*/ 2147483647 w 758"/>
              <a:gd name="T9" fmla="*/ 2147483647 h 475"/>
              <a:gd name="T10" fmla="*/ 2147483647 w 758"/>
              <a:gd name="T11" fmla="*/ 2147483647 h 475"/>
              <a:gd name="T12" fmla="*/ 2147483647 w 758"/>
              <a:gd name="T13" fmla="*/ 2147483647 h 475"/>
              <a:gd name="T14" fmla="*/ 2147483647 w 758"/>
              <a:gd name="T15" fmla="*/ 2147483647 h 475"/>
              <a:gd name="T16" fmla="*/ 2147483647 w 758"/>
              <a:gd name="T17" fmla="*/ 2147483647 h 475"/>
              <a:gd name="T18" fmla="*/ 2147483647 w 758"/>
              <a:gd name="T19" fmla="*/ 2147483647 h 475"/>
              <a:gd name="T20" fmla="*/ 2147483647 w 758"/>
              <a:gd name="T21" fmla="*/ 2147483647 h 475"/>
              <a:gd name="T22" fmla="*/ 2147483647 w 758"/>
              <a:gd name="T23" fmla="*/ 2147483647 h 475"/>
              <a:gd name="T24" fmla="*/ 2147483647 w 758"/>
              <a:gd name="T25" fmla="*/ 2147483647 h 475"/>
              <a:gd name="T26" fmla="*/ 2147483647 w 758"/>
              <a:gd name="T27" fmla="*/ 2147483647 h 475"/>
              <a:gd name="T28" fmla="*/ 2147483647 w 758"/>
              <a:gd name="T29" fmla="*/ 2147483647 h 475"/>
              <a:gd name="T30" fmla="*/ 2147483647 w 758"/>
              <a:gd name="T31" fmla="*/ 2147483647 h 475"/>
              <a:gd name="T32" fmla="*/ 0 w 758"/>
              <a:gd name="T33" fmla="*/ 2147483647 h 475"/>
              <a:gd name="T34" fmla="*/ 2147483647 w 758"/>
              <a:gd name="T35" fmla="*/ 0 h 4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758"/>
              <a:gd name="T55" fmla="*/ 0 h 475"/>
              <a:gd name="T56" fmla="*/ 758 w 758"/>
              <a:gd name="T57" fmla="*/ 475 h 4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758" h="475">
                <a:moveTo>
                  <a:pt x="17" y="0"/>
                </a:moveTo>
                <a:lnTo>
                  <a:pt x="758" y="113"/>
                </a:lnTo>
                <a:lnTo>
                  <a:pt x="742" y="404"/>
                </a:lnTo>
                <a:lnTo>
                  <a:pt x="725" y="475"/>
                </a:lnTo>
                <a:lnTo>
                  <a:pt x="247" y="426"/>
                </a:lnTo>
                <a:lnTo>
                  <a:pt x="238" y="469"/>
                </a:lnTo>
                <a:lnTo>
                  <a:pt x="230" y="455"/>
                </a:lnTo>
                <a:lnTo>
                  <a:pt x="220" y="469"/>
                </a:lnTo>
                <a:lnTo>
                  <a:pt x="160" y="462"/>
                </a:lnTo>
                <a:lnTo>
                  <a:pt x="122" y="469"/>
                </a:lnTo>
                <a:lnTo>
                  <a:pt x="79" y="348"/>
                </a:lnTo>
                <a:lnTo>
                  <a:pt x="52" y="362"/>
                </a:lnTo>
                <a:lnTo>
                  <a:pt x="45" y="341"/>
                </a:lnTo>
                <a:lnTo>
                  <a:pt x="62" y="320"/>
                </a:lnTo>
                <a:lnTo>
                  <a:pt x="79" y="248"/>
                </a:lnTo>
                <a:lnTo>
                  <a:pt x="17" y="164"/>
                </a:lnTo>
                <a:lnTo>
                  <a:pt x="0" y="78"/>
                </a:lnTo>
                <a:lnTo>
                  <a:pt x="17" y="0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6" name="Freeform 19"/>
          <p:cNvSpPr>
            <a:spLocks/>
          </p:cNvSpPr>
          <p:nvPr/>
        </p:nvSpPr>
        <p:spPr bwMode="auto">
          <a:xfrm>
            <a:off x="3594100" y="2300288"/>
            <a:ext cx="657225" cy="560387"/>
          </a:xfrm>
          <a:custGeom>
            <a:avLst/>
            <a:gdLst>
              <a:gd name="T0" fmla="*/ 2147483647 w 532"/>
              <a:gd name="T1" fmla="*/ 2147483647 h 419"/>
              <a:gd name="T2" fmla="*/ 2147483647 w 532"/>
              <a:gd name="T3" fmla="*/ 2147483647 h 419"/>
              <a:gd name="T4" fmla="*/ 2147483647 w 532"/>
              <a:gd name="T5" fmla="*/ 2147483647 h 419"/>
              <a:gd name="T6" fmla="*/ 2147483647 w 532"/>
              <a:gd name="T7" fmla="*/ 2147483647 h 419"/>
              <a:gd name="T8" fmla="*/ 0 w 532"/>
              <a:gd name="T9" fmla="*/ 2147483647 h 419"/>
              <a:gd name="T10" fmla="*/ 2147483647 w 532"/>
              <a:gd name="T11" fmla="*/ 2147483647 h 419"/>
              <a:gd name="T12" fmla="*/ 2147483647 w 532"/>
              <a:gd name="T13" fmla="*/ 2147483647 h 419"/>
              <a:gd name="T14" fmla="*/ 2147483647 w 532"/>
              <a:gd name="T15" fmla="*/ 0 h 419"/>
              <a:gd name="T16" fmla="*/ 2147483647 w 532"/>
              <a:gd name="T17" fmla="*/ 2147483647 h 41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32"/>
              <a:gd name="T28" fmla="*/ 0 h 419"/>
              <a:gd name="T29" fmla="*/ 532 w 532"/>
              <a:gd name="T30" fmla="*/ 419 h 41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32" h="419">
                <a:moveTo>
                  <a:pt x="532" y="49"/>
                </a:moveTo>
                <a:lnTo>
                  <a:pt x="532" y="226"/>
                </a:lnTo>
                <a:lnTo>
                  <a:pt x="513" y="419"/>
                </a:lnTo>
                <a:lnTo>
                  <a:pt x="143" y="397"/>
                </a:lnTo>
                <a:lnTo>
                  <a:pt x="0" y="369"/>
                </a:lnTo>
                <a:lnTo>
                  <a:pt x="18" y="270"/>
                </a:lnTo>
                <a:lnTo>
                  <a:pt x="45" y="43"/>
                </a:lnTo>
                <a:lnTo>
                  <a:pt x="54" y="0"/>
                </a:lnTo>
                <a:lnTo>
                  <a:pt x="532" y="49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7" name="Freeform 20"/>
          <p:cNvSpPr>
            <a:spLocks/>
          </p:cNvSpPr>
          <p:nvPr/>
        </p:nvSpPr>
        <p:spPr bwMode="auto">
          <a:xfrm>
            <a:off x="3703638" y="2832100"/>
            <a:ext cx="688975" cy="519113"/>
          </a:xfrm>
          <a:custGeom>
            <a:avLst/>
            <a:gdLst>
              <a:gd name="T0" fmla="*/ 2147483647 w 557"/>
              <a:gd name="T1" fmla="*/ 0 h 388"/>
              <a:gd name="T2" fmla="*/ 2147483647 w 557"/>
              <a:gd name="T3" fmla="*/ 2147483647 h 388"/>
              <a:gd name="T4" fmla="*/ 2147483647 w 557"/>
              <a:gd name="T5" fmla="*/ 2147483647 h 388"/>
              <a:gd name="T6" fmla="*/ 2147483647 w 557"/>
              <a:gd name="T7" fmla="*/ 2147483647 h 388"/>
              <a:gd name="T8" fmla="*/ 2147483647 w 557"/>
              <a:gd name="T9" fmla="*/ 2147483647 h 388"/>
              <a:gd name="T10" fmla="*/ 2147483647 w 557"/>
              <a:gd name="T11" fmla="*/ 2147483647 h 388"/>
              <a:gd name="T12" fmla="*/ 0 w 557"/>
              <a:gd name="T13" fmla="*/ 2147483647 h 388"/>
              <a:gd name="T14" fmla="*/ 2147483647 w 557"/>
              <a:gd name="T15" fmla="*/ 0 h 38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57"/>
              <a:gd name="T25" fmla="*/ 0 h 388"/>
              <a:gd name="T26" fmla="*/ 557 w 557"/>
              <a:gd name="T27" fmla="*/ 388 h 38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57" h="388">
                <a:moveTo>
                  <a:pt x="54" y="0"/>
                </a:moveTo>
                <a:lnTo>
                  <a:pt x="424" y="22"/>
                </a:lnTo>
                <a:lnTo>
                  <a:pt x="557" y="36"/>
                </a:lnTo>
                <a:lnTo>
                  <a:pt x="557" y="135"/>
                </a:lnTo>
                <a:lnTo>
                  <a:pt x="548" y="388"/>
                </a:lnTo>
                <a:lnTo>
                  <a:pt x="476" y="381"/>
                </a:lnTo>
                <a:lnTo>
                  <a:pt x="0" y="346"/>
                </a:lnTo>
                <a:lnTo>
                  <a:pt x="54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8" name="Freeform 21"/>
          <p:cNvSpPr>
            <a:spLocks/>
          </p:cNvSpPr>
          <p:nvPr/>
        </p:nvSpPr>
        <p:spPr bwMode="auto">
          <a:xfrm>
            <a:off x="3627438" y="3294063"/>
            <a:ext cx="665162" cy="738187"/>
          </a:xfrm>
          <a:custGeom>
            <a:avLst/>
            <a:gdLst>
              <a:gd name="T0" fmla="*/ 2147483647 w 538"/>
              <a:gd name="T1" fmla="*/ 0 h 551"/>
              <a:gd name="T2" fmla="*/ 2147483647 w 538"/>
              <a:gd name="T3" fmla="*/ 2147483647 h 551"/>
              <a:gd name="T4" fmla="*/ 2147483647 w 538"/>
              <a:gd name="T5" fmla="*/ 2147483647 h 551"/>
              <a:gd name="T6" fmla="*/ 2147483647 w 538"/>
              <a:gd name="T7" fmla="*/ 2147483647 h 551"/>
              <a:gd name="T8" fmla="*/ 2147483647 w 538"/>
              <a:gd name="T9" fmla="*/ 2147483647 h 551"/>
              <a:gd name="T10" fmla="*/ 2147483647 w 538"/>
              <a:gd name="T11" fmla="*/ 2147483647 h 551"/>
              <a:gd name="T12" fmla="*/ 2147483647 w 538"/>
              <a:gd name="T13" fmla="*/ 2147483647 h 551"/>
              <a:gd name="T14" fmla="*/ 0 w 538"/>
              <a:gd name="T15" fmla="*/ 2147483647 h 551"/>
              <a:gd name="T16" fmla="*/ 2147483647 w 538"/>
              <a:gd name="T17" fmla="*/ 0 h 5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38"/>
              <a:gd name="T28" fmla="*/ 0 h 551"/>
              <a:gd name="T29" fmla="*/ 538 w 538"/>
              <a:gd name="T30" fmla="*/ 551 h 55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38" h="551">
                <a:moveTo>
                  <a:pt x="62" y="0"/>
                </a:moveTo>
                <a:lnTo>
                  <a:pt x="538" y="35"/>
                </a:lnTo>
                <a:lnTo>
                  <a:pt x="538" y="76"/>
                </a:lnTo>
                <a:lnTo>
                  <a:pt x="514" y="538"/>
                </a:lnTo>
                <a:lnTo>
                  <a:pt x="265" y="523"/>
                </a:lnTo>
                <a:lnTo>
                  <a:pt x="90" y="515"/>
                </a:lnTo>
                <a:lnTo>
                  <a:pt x="72" y="551"/>
                </a:lnTo>
                <a:lnTo>
                  <a:pt x="0" y="545"/>
                </a:lnTo>
                <a:lnTo>
                  <a:pt x="62" y="0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09" name="Freeform 22"/>
          <p:cNvSpPr>
            <a:spLocks/>
          </p:cNvSpPr>
          <p:nvPr/>
        </p:nvSpPr>
        <p:spPr bwMode="auto">
          <a:xfrm>
            <a:off x="4273550" y="1881188"/>
            <a:ext cx="598488" cy="388937"/>
          </a:xfrm>
          <a:custGeom>
            <a:avLst/>
            <a:gdLst>
              <a:gd name="T0" fmla="*/ 2147483647 w 485"/>
              <a:gd name="T1" fmla="*/ 0 h 291"/>
              <a:gd name="T2" fmla="*/ 2147483647 w 485"/>
              <a:gd name="T3" fmla="*/ 2147483647 h 291"/>
              <a:gd name="T4" fmla="*/ 2147483647 w 485"/>
              <a:gd name="T5" fmla="*/ 2147483647 h 291"/>
              <a:gd name="T6" fmla="*/ 2147483647 w 485"/>
              <a:gd name="T7" fmla="*/ 2147483647 h 291"/>
              <a:gd name="T8" fmla="*/ 2147483647 w 485"/>
              <a:gd name="T9" fmla="*/ 2147483647 h 291"/>
              <a:gd name="T10" fmla="*/ 2147483647 w 485"/>
              <a:gd name="T11" fmla="*/ 2147483647 h 291"/>
              <a:gd name="T12" fmla="*/ 2147483647 w 485"/>
              <a:gd name="T13" fmla="*/ 2147483647 h 291"/>
              <a:gd name="T14" fmla="*/ 2147483647 w 485"/>
              <a:gd name="T15" fmla="*/ 2147483647 h 291"/>
              <a:gd name="T16" fmla="*/ 0 w 485"/>
              <a:gd name="T17" fmla="*/ 2147483647 h 291"/>
              <a:gd name="T18" fmla="*/ 2147483647 w 485"/>
              <a:gd name="T19" fmla="*/ 0 h 291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85"/>
              <a:gd name="T31" fmla="*/ 0 h 291"/>
              <a:gd name="T32" fmla="*/ 485 w 485"/>
              <a:gd name="T33" fmla="*/ 291 h 291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85" h="291">
                <a:moveTo>
                  <a:pt x="16" y="0"/>
                </a:moveTo>
                <a:lnTo>
                  <a:pt x="442" y="14"/>
                </a:lnTo>
                <a:lnTo>
                  <a:pt x="458" y="50"/>
                </a:lnTo>
                <a:lnTo>
                  <a:pt x="458" y="78"/>
                </a:lnTo>
                <a:lnTo>
                  <a:pt x="479" y="142"/>
                </a:lnTo>
                <a:lnTo>
                  <a:pt x="479" y="185"/>
                </a:lnTo>
                <a:lnTo>
                  <a:pt x="485" y="213"/>
                </a:lnTo>
                <a:lnTo>
                  <a:pt x="485" y="291"/>
                </a:lnTo>
                <a:lnTo>
                  <a:pt x="0" y="291"/>
                </a:lnTo>
                <a:lnTo>
                  <a:pt x="16" y="0"/>
                </a:lnTo>
                <a:close/>
              </a:path>
            </a:pathLst>
          </a:custGeom>
          <a:noFill/>
          <a:ln w="1651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0" name="Freeform 23"/>
          <p:cNvSpPr>
            <a:spLocks/>
          </p:cNvSpPr>
          <p:nvPr/>
        </p:nvSpPr>
        <p:spPr bwMode="auto">
          <a:xfrm>
            <a:off x="4251325" y="2270125"/>
            <a:ext cx="663575" cy="419100"/>
          </a:xfrm>
          <a:custGeom>
            <a:avLst/>
            <a:gdLst>
              <a:gd name="T0" fmla="*/ 2147483647 w 536"/>
              <a:gd name="T1" fmla="*/ 0 h 313"/>
              <a:gd name="T2" fmla="*/ 2147483647 w 536"/>
              <a:gd name="T3" fmla="*/ 0 h 313"/>
              <a:gd name="T4" fmla="*/ 2147483647 w 536"/>
              <a:gd name="T5" fmla="*/ 2147483647 h 313"/>
              <a:gd name="T6" fmla="*/ 2147483647 w 536"/>
              <a:gd name="T7" fmla="*/ 2147483647 h 313"/>
              <a:gd name="T8" fmla="*/ 2147483647 w 536"/>
              <a:gd name="T9" fmla="*/ 2147483647 h 313"/>
              <a:gd name="T10" fmla="*/ 2147483647 w 536"/>
              <a:gd name="T11" fmla="*/ 2147483647 h 313"/>
              <a:gd name="T12" fmla="*/ 2147483647 w 536"/>
              <a:gd name="T13" fmla="*/ 2147483647 h 313"/>
              <a:gd name="T14" fmla="*/ 2147483647 w 536"/>
              <a:gd name="T15" fmla="*/ 2147483647 h 313"/>
              <a:gd name="T16" fmla="*/ 2147483647 w 536"/>
              <a:gd name="T17" fmla="*/ 2147483647 h 313"/>
              <a:gd name="T18" fmla="*/ 2147483647 w 536"/>
              <a:gd name="T19" fmla="*/ 2147483647 h 313"/>
              <a:gd name="T20" fmla="*/ 2147483647 w 536"/>
              <a:gd name="T21" fmla="*/ 2147483647 h 313"/>
              <a:gd name="T22" fmla="*/ 2147483647 w 536"/>
              <a:gd name="T23" fmla="*/ 2147483647 h 313"/>
              <a:gd name="T24" fmla="*/ 2147483647 w 536"/>
              <a:gd name="T25" fmla="*/ 2147483647 h 313"/>
              <a:gd name="T26" fmla="*/ 0 w 536"/>
              <a:gd name="T27" fmla="*/ 2147483647 h 313"/>
              <a:gd name="T28" fmla="*/ 0 w 536"/>
              <a:gd name="T29" fmla="*/ 2147483647 h 313"/>
              <a:gd name="T30" fmla="*/ 2147483647 w 536"/>
              <a:gd name="T31" fmla="*/ 0 h 31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36"/>
              <a:gd name="T49" fmla="*/ 0 h 313"/>
              <a:gd name="T50" fmla="*/ 536 w 536"/>
              <a:gd name="T51" fmla="*/ 313 h 31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36" h="313">
                <a:moveTo>
                  <a:pt x="17" y="0"/>
                </a:moveTo>
                <a:lnTo>
                  <a:pt x="502" y="0"/>
                </a:lnTo>
                <a:lnTo>
                  <a:pt x="510" y="21"/>
                </a:lnTo>
                <a:lnTo>
                  <a:pt x="502" y="51"/>
                </a:lnTo>
                <a:lnTo>
                  <a:pt x="519" y="63"/>
                </a:lnTo>
                <a:lnTo>
                  <a:pt x="519" y="220"/>
                </a:lnTo>
                <a:lnTo>
                  <a:pt x="527" y="256"/>
                </a:lnTo>
                <a:lnTo>
                  <a:pt x="510" y="278"/>
                </a:lnTo>
                <a:lnTo>
                  <a:pt x="536" y="313"/>
                </a:lnTo>
                <a:lnTo>
                  <a:pt x="502" y="284"/>
                </a:lnTo>
                <a:lnTo>
                  <a:pt x="450" y="278"/>
                </a:lnTo>
                <a:lnTo>
                  <a:pt x="424" y="278"/>
                </a:lnTo>
                <a:lnTo>
                  <a:pt x="379" y="256"/>
                </a:lnTo>
                <a:lnTo>
                  <a:pt x="0" y="248"/>
                </a:lnTo>
                <a:lnTo>
                  <a:pt x="0" y="71"/>
                </a:lnTo>
                <a:lnTo>
                  <a:pt x="17" y="0"/>
                </a:lnTo>
                <a:close/>
              </a:path>
            </a:pathLst>
          </a:custGeom>
          <a:noFill/>
          <a:ln w="1651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1" name="Freeform 24"/>
          <p:cNvSpPr>
            <a:spLocks/>
          </p:cNvSpPr>
          <p:nvPr/>
        </p:nvSpPr>
        <p:spPr bwMode="auto">
          <a:xfrm>
            <a:off x="4229100" y="2603500"/>
            <a:ext cx="793750" cy="409575"/>
          </a:xfrm>
          <a:custGeom>
            <a:avLst/>
            <a:gdLst>
              <a:gd name="T0" fmla="*/ 2147483647 w 643"/>
              <a:gd name="T1" fmla="*/ 2147483647 h 306"/>
              <a:gd name="T2" fmla="*/ 0 w 643"/>
              <a:gd name="T3" fmla="*/ 2147483647 h 306"/>
              <a:gd name="T4" fmla="*/ 2147483647 w 643"/>
              <a:gd name="T5" fmla="*/ 0 h 306"/>
              <a:gd name="T6" fmla="*/ 2147483647 w 643"/>
              <a:gd name="T7" fmla="*/ 2147483647 h 306"/>
              <a:gd name="T8" fmla="*/ 2147483647 w 643"/>
              <a:gd name="T9" fmla="*/ 2147483647 h 306"/>
              <a:gd name="T10" fmla="*/ 2147483647 w 643"/>
              <a:gd name="T11" fmla="*/ 2147483647 h 306"/>
              <a:gd name="T12" fmla="*/ 2147483647 w 643"/>
              <a:gd name="T13" fmla="*/ 2147483647 h 306"/>
              <a:gd name="T14" fmla="*/ 2147483647 w 643"/>
              <a:gd name="T15" fmla="*/ 2147483647 h 306"/>
              <a:gd name="T16" fmla="*/ 2147483647 w 643"/>
              <a:gd name="T17" fmla="*/ 2147483647 h 306"/>
              <a:gd name="T18" fmla="*/ 2147483647 w 643"/>
              <a:gd name="T19" fmla="*/ 2147483647 h 306"/>
              <a:gd name="T20" fmla="*/ 2147483647 w 643"/>
              <a:gd name="T21" fmla="*/ 2147483647 h 306"/>
              <a:gd name="T22" fmla="*/ 2147483647 w 643"/>
              <a:gd name="T23" fmla="*/ 2147483647 h 306"/>
              <a:gd name="T24" fmla="*/ 2147483647 w 643"/>
              <a:gd name="T25" fmla="*/ 2147483647 h 306"/>
              <a:gd name="T26" fmla="*/ 2147483647 w 643"/>
              <a:gd name="T27" fmla="*/ 2147483647 h 306"/>
              <a:gd name="T28" fmla="*/ 2147483647 w 643"/>
              <a:gd name="T29" fmla="*/ 2147483647 h 306"/>
              <a:gd name="T30" fmla="*/ 2147483647 w 643"/>
              <a:gd name="T31" fmla="*/ 2147483647 h 30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643"/>
              <a:gd name="T49" fmla="*/ 0 h 306"/>
              <a:gd name="T50" fmla="*/ 643 w 643"/>
              <a:gd name="T51" fmla="*/ 306 h 30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643" h="306">
                <a:moveTo>
                  <a:pt x="133" y="207"/>
                </a:moveTo>
                <a:lnTo>
                  <a:pt x="0" y="193"/>
                </a:lnTo>
                <a:lnTo>
                  <a:pt x="19" y="0"/>
                </a:lnTo>
                <a:lnTo>
                  <a:pt x="398" y="8"/>
                </a:lnTo>
                <a:lnTo>
                  <a:pt x="442" y="30"/>
                </a:lnTo>
                <a:lnTo>
                  <a:pt x="469" y="30"/>
                </a:lnTo>
                <a:lnTo>
                  <a:pt x="520" y="36"/>
                </a:lnTo>
                <a:lnTo>
                  <a:pt x="555" y="66"/>
                </a:lnTo>
                <a:lnTo>
                  <a:pt x="571" y="129"/>
                </a:lnTo>
                <a:lnTo>
                  <a:pt x="600" y="179"/>
                </a:lnTo>
                <a:lnTo>
                  <a:pt x="600" y="214"/>
                </a:lnTo>
                <a:lnTo>
                  <a:pt x="610" y="256"/>
                </a:lnTo>
                <a:lnTo>
                  <a:pt x="610" y="278"/>
                </a:lnTo>
                <a:lnTo>
                  <a:pt x="643" y="306"/>
                </a:lnTo>
                <a:lnTo>
                  <a:pt x="133" y="306"/>
                </a:lnTo>
                <a:lnTo>
                  <a:pt x="133" y="207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chemeClr val="accent1"/>
            </a:solidFill>
            <a:prstDash val="solid"/>
            <a:round/>
            <a:headEnd/>
            <a:tailEnd/>
          </a:ln>
          <a:extLst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2" name="Freeform 25"/>
          <p:cNvSpPr>
            <a:spLocks/>
          </p:cNvSpPr>
          <p:nvPr/>
        </p:nvSpPr>
        <p:spPr bwMode="auto">
          <a:xfrm>
            <a:off x="4381500" y="3013075"/>
            <a:ext cx="708025" cy="336550"/>
          </a:xfrm>
          <a:custGeom>
            <a:avLst/>
            <a:gdLst>
              <a:gd name="T0" fmla="*/ 2147483647 w 573"/>
              <a:gd name="T1" fmla="*/ 0 h 252"/>
              <a:gd name="T2" fmla="*/ 2147483647 w 573"/>
              <a:gd name="T3" fmla="*/ 0 h 252"/>
              <a:gd name="T4" fmla="*/ 2147483647 w 573"/>
              <a:gd name="T5" fmla="*/ 2147483647 h 252"/>
              <a:gd name="T6" fmla="*/ 2147483647 w 573"/>
              <a:gd name="T7" fmla="*/ 2147483647 h 252"/>
              <a:gd name="T8" fmla="*/ 2147483647 w 573"/>
              <a:gd name="T9" fmla="*/ 2147483647 h 252"/>
              <a:gd name="T10" fmla="*/ 2147483647 w 573"/>
              <a:gd name="T11" fmla="*/ 2147483647 h 252"/>
              <a:gd name="T12" fmla="*/ 0 w 573"/>
              <a:gd name="T13" fmla="*/ 2147483647 h 252"/>
              <a:gd name="T14" fmla="*/ 2147483647 w 573"/>
              <a:gd name="T15" fmla="*/ 0 h 2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73"/>
              <a:gd name="T25" fmla="*/ 0 h 252"/>
              <a:gd name="T26" fmla="*/ 573 w 573"/>
              <a:gd name="T27" fmla="*/ 252 h 25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73" h="252">
                <a:moveTo>
                  <a:pt x="9" y="0"/>
                </a:moveTo>
                <a:lnTo>
                  <a:pt x="519" y="0"/>
                </a:lnTo>
                <a:lnTo>
                  <a:pt x="546" y="21"/>
                </a:lnTo>
                <a:lnTo>
                  <a:pt x="528" y="41"/>
                </a:lnTo>
                <a:lnTo>
                  <a:pt x="573" y="77"/>
                </a:lnTo>
                <a:lnTo>
                  <a:pt x="573" y="252"/>
                </a:lnTo>
                <a:lnTo>
                  <a:pt x="0" y="252"/>
                </a:lnTo>
                <a:lnTo>
                  <a:pt x="9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3" name="Freeform 26"/>
          <p:cNvSpPr>
            <a:spLocks/>
          </p:cNvSpPr>
          <p:nvPr/>
        </p:nvSpPr>
        <p:spPr bwMode="auto">
          <a:xfrm>
            <a:off x="4292600" y="3341688"/>
            <a:ext cx="828675" cy="493712"/>
          </a:xfrm>
          <a:custGeom>
            <a:avLst/>
            <a:gdLst>
              <a:gd name="T0" fmla="*/ 2147483647 w 670"/>
              <a:gd name="T1" fmla="*/ 2147483647 h 369"/>
              <a:gd name="T2" fmla="*/ 2147483647 w 670"/>
              <a:gd name="T3" fmla="*/ 2147483647 h 369"/>
              <a:gd name="T4" fmla="*/ 2147483647 w 670"/>
              <a:gd name="T5" fmla="*/ 2147483647 h 369"/>
              <a:gd name="T6" fmla="*/ 2147483647 w 670"/>
              <a:gd name="T7" fmla="*/ 2147483647 h 369"/>
              <a:gd name="T8" fmla="*/ 2147483647 w 670"/>
              <a:gd name="T9" fmla="*/ 2147483647 h 369"/>
              <a:gd name="T10" fmla="*/ 2147483647 w 670"/>
              <a:gd name="T11" fmla="*/ 2147483647 h 369"/>
              <a:gd name="T12" fmla="*/ 2147483647 w 670"/>
              <a:gd name="T13" fmla="*/ 2147483647 h 369"/>
              <a:gd name="T14" fmla="*/ 2147483647 w 670"/>
              <a:gd name="T15" fmla="*/ 2147483647 h 369"/>
              <a:gd name="T16" fmla="*/ 2147483647 w 670"/>
              <a:gd name="T17" fmla="*/ 2147483647 h 369"/>
              <a:gd name="T18" fmla="*/ 2147483647 w 670"/>
              <a:gd name="T19" fmla="*/ 2147483647 h 369"/>
              <a:gd name="T20" fmla="*/ 2147483647 w 670"/>
              <a:gd name="T21" fmla="*/ 2147483647 h 369"/>
              <a:gd name="T22" fmla="*/ 2147483647 w 670"/>
              <a:gd name="T23" fmla="*/ 2147483647 h 369"/>
              <a:gd name="T24" fmla="*/ 2147483647 w 670"/>
              <a:gd name="T25" fmla="*/ 2147483647 h 369"/>
              <a:gd name="T26" fmla="*/ 2147483647 w 670"/>
              <a:gd name="T27" fmla="*/ 2147483647 h 369"/>
              <a:gd name="T28" fmla="*/ 2147483647 w 670"/>
              <a:gd name="T29" fmla="*/ 2147483647 h 369"/>
              <a:gd name="T30" fmla="*/ 2147483647 w 670"/>
              <a:gd name="T31" fmla="*/ 2147483647 h 369"/>
              <a:gd name="T32" fmla="*/ 2147483647 w 670"/>
              <a:gd name="T33" fmla="*/ 2147483647 h 369"/>
              <a:gd name="T34" fmla="*/ 2147483647 w 670"/>
              <a:gd name="T35" fmla="*/ 2147483647 h 369"/>
              <a:gd name="T36" fmla="*/ 2147483647 w 670"/>
              <a:gd name="T37" fmla="*/ 2147483647 h 369"/>
              <a:gd name="T38" fmla="*/ 2147483647 w 670"/>
              <a:gd name="T39" fmla="*/ 2147483647 h 369"/>
              <a:gd name="T40" fmla="*/ 2147483647 w 670"/>
              <a:gd name="T41" fmla="*/ 2147483647 h 369"/>
              <a:gd name="T42" fmla="*/ 0 w 670"/>
              <a:gd name="T43" fmla="*/ 2147483647 h 369"/>
              <a:gd name="T44" fmla="*/ 0 w 670"/>
              <a:gd name="T45" fmla="*/ 0 h 369"/>
              <a:gd name="T46" fmla="*/ 2147483647 w 670"/>
              <a:gd name="T47" fmla="*/ 2147483647 h 36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70"/>
              <a:gd name="T73" fmla="*/ 0 h 369"/>
              <a:gd name="T74" fmla="*/ 670 w 670"/>
              <a:gd name="T75" fmla="*/ 369 h 36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70" h="369">
                <a:moveTo>
                  <a:pt x="72" y="6"/>
                </a:moveTo>
                <a:lnTo>
                  <a:pt x="645" y="6"/>
                </a:lnTo>
                <a:lnTo>
                  <a:pt x="653" y="70"/>
                </a:lnTo>
                <a:lnTo>
                  <a:pt x="662" y="149"/>
                </a:lnTo>
                <a:lnTo>
                  <a:pt x="670" y="262"/>
                </a:lnTo>
                <a:lnTo>
                  <a:pt x="662" y="353"/>
                </a:lnTo>
                <a:lnTo>
                  <a:pt x="670" y="369"/>
                </a:lnTo>
                <a:lnTo>
                  <a:pt x="645" y="353"/>
                </a:lnTo>
                <a:lnTo>
                  <a:pt x="618" y="347"/>
                </a:lnTo>
                <a:lnTo>
                  <a:pt x="582" y="347"/>
                </a:lnTo>
                <a:lnTo>
                  <a:pt x="530" y="369"/>
                </a:lnTo>
                <a:lnTo>
                  <a:pt x="519" y="347"/>
                </a:lnTo>
                <a:lnTo>
                  <a:pt x="476" y="339"/>
                </a:lnTo>
                <a:lnTo>
                  <a:pt x="463" y="361"/>
                </a:lnTo>
                <a:lnTo>
                  <a:pt x="417" y="312"/>
                </a:lnTo>
                <a:lnTo>
                  <a:pt x="381" y="325"/>
                </a:lnTo>
                <a:lnTo>
                  <a:pt x="372" y="303"/>
                </a:lnTo>
                <a:lnTo>
                  <a:pt x="284" y="282"/>
                </a:lnTo>
                <a:lnTo>
                  <a:pt x="232" y="254"/>
                </a:lnTo>
                <a:lnTo>
                  <a:pt x="214" y="240"/>
                </a:lnTo>
                <a:lnTo>
                  <a:pt x="223" y="63"/>
                </a:lnTo>
                <a:lnTo>
                  <a:pt x="0" y="41"/>
                </a:lnTo>
                <a:lnTo>
                  <a:pt x="0" y="0"/>
                </a:lnTo>
                <a:lnTo>
                  <a:pt x="72" y="6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4" name="Freeform 27"/>
          <p:cNvSpPr>
            <a:spLocks/>
          </p:cNvSpPr>
          <p:nvPr/>
        </p:nvSpPr>
        <p:spPr bwMode="auto">
          <a:xfrm>
            <a:off x="3954463" y="3397250"/>
            <a:ext cx="1266825" cy="1395413"/>
          </a:xfrm>
          <a:custGeom>
            <a:avLst/>
            <a:gdLst>
              <a:gd name="T0" fmla="*/ 2147483647 w 1024"/>
              <a:gd name="T1" fmla="*/ 0 h 1042"/>
              <a:gd name="T2" fmla="*/ 2147483647 w 1024"/>
              <a:gd name="T3" fmla="*/ 2147483647 h 1042"/>
              <a:gd name="T4" fmla="*/ 2147483647 w 1024"/>
              <a:gd name="T5" fmla="*/ 2147483647 h 1042"/>
              <a:gd name="T6" fmla="*/ 2147483647 w 1024"/>
              <a:gd name="T7" fmla="*/ 2147483647 h 1042"/>
              <a:gd name="T8" fmla="*/ 2147483647 w 1024"/>
              <a:gd name="T9" fmla="*/ 2147483647 h 1042"/>
              <a:gd name="T10" fmla="*/ 2147483647 w 1024"/>
              <a:gd name="T11" fmla="*/ 2147483647 h 1042"/>
              <a:gd name="T12" fmla="*/ 2147483647 w 1024"/>
              <a:gd name="T13" fmla="*/ 2147483647 h 1042"/>
              <a:gd name="T14" fmla="*/ 2147483647 w 1024"/>
              <a:gd name="T15" fmla="*/ 2147483647 h 1042"/>
              <a:gd name="T16" fmla="*/ 2147483647 w 1024"/>
              <a:gd name="T17" fmla="*/ 2147483647 h 1042"/>
              <a:gd name="T18" fmla="*/ 2147483647 w 1024"/>
              <a:gd name="T19" fmla="*/ 2147483647 h 1042"/>
              <a:gd name="T20" fmla="*/ 2147483647 w 1024"/>
              <a:gd name="T21" fmla="*/ 2147483647 h 1042"/>
              <a:gd name="T22" fmla="*/ 2147483647 w 1024"/>
              <a:gd name="T23" fmla="*/ 2147483647 h 1042"/>
              <a:gd name="T24" fmla="*/ 2147483647 w 1024"/>
              <a:gd name="T25" fmla="*/ 2147483647 h 1042"/>
              <a:gd name="T26" fmla="*/ 2147483647 w 1024"/>
              <a:gd name="T27" fmla="*/ 2147483647 h 1042"/>
              <a:gd name="T28" fmla="*/ 2147483647 w 1024"/>
              <a:gd name="T29" fmla="*/ 2147483647 h 1042"/>
              <a:gd name="T30" fmla="*/ 2147483647 w 1024"/>
              <a:gd name="T31" fmla="*/ 2147483647 h 1042"/>
              <a:gd name="T32" fmla="*/ 2147483647 w 1024"/>
              <a:gd name="T33" fmla="*/ 2147483647 h 1042"/>
              <a:gd name="T34" fmla="*/ 2147483647 w 1024"/>
              <a:gd name="T35" fmla="*/ 2147483647 h 1042"/>
              <a:gd name="T36" fmla="*/ 2147483647 w 1024"/>
              <a:gd name="T37" fmla="*/ 2147483647 h 1042"/>
              <a:gd name="T38" fmla="*/ 2147483647 w 1024"/>
              <a:gd name="T39" fmla="*/ 2147483647 h 1042"/>
              <a:gd name="T40" fmla="*/ 2147483647 w 1024"/>
              <a:gd name="T41" fmla="*/ 2147483647 h 1042"/>
              <a:gd name="T42" fmla="*/ 2147483647 w 1024"/>
              <a:gd name="T43" fmla="*/ 2147483647 h 1042"/>
              <a:gd name="T44" fmla="*/ 2147483647 w 1024"/>
              <a:gd name="T45" fmla="*/ 2147483647 h 1042"/>
              <a:gd name="T46" fmla="*/ 2147483647 w 1024"/>
              <a:gd name="T47" fmla="*/ 2147483647 h 1042"/>
              <a:gd name="T48" fmla="*/ 2147483647 w 1024"/>
              <a:gd name="T49" fmla="*/ 2147483647 h 1042"/>
              <a:gd name="T50" fmla="*/ 2147483647 w 1024"/>
              <a:gd name="T51" fmla="*/ 2147483647 h 1042"/>
              <a:gd name="T52" fmla="*/ 2147483647 w 1024"/>
              <a:gd name="T53" fmla="*/ 2147483647 h 1042"/>
              <a:gd name="T54" fmla="*/ 2147483647 w 1024"/>
              <a:gd name="T55" fmla="*/ 2147483647 h 1042"/>
              <a:gd name="T56" fmla="*/ 2147483647 w 1024"/>
              <a:gd name="T57" fmla="*/ 2147483647 h 1042"/>
              <a:gd name="T58" fmla="*/ 2147483647 w 1024"/>
              <a:gd name="T59" fmla="*/ 2147483647 h 1042"/>
              <a:gd name="T60" fmla="*/ 2147483647 w 1024"/>
              <a:gd name="T61" fmla="*/ 2147483647 h 1042"/>
              <a:gd name="T62" fmla="*/ 2147483647 w 1024"/>
              <a:gd name="T63" fmla="*/ 2147483647 h 1042"/>
              <a:gd name="T64" fmla="*/ 2147483647 w 1024"/>
              <a:gd name="T65" fmla="*/ 2147483647 h 1042"/>
              <a:gd name="T66" fmla="*/ 2147483647 w 1024"/>
              <a:gd name="T67" fmla="*/ 2147483647 h 1042"/>
              <a:gd name="T68" fmla="*/ 2147483647 w 1024"/>
              <a:gd name="T69" fmla="*/ 2147483647 h 1042"/>
              <a:gd name="T70" fmla="*/ 2147483647 w 1024"/>
              <a:gd name="T71" fmla="*/ 2147483647 h 1042"/>
              <a:gd name="T72" fmla="*/ 2147483647 w 1024"/>
              <a:gd name="T73" fmla="*/ 2147483647 h 1042"/>
              <a:gd name="T74" fmla="*/ 2147483647 w 1024"/>
              <a:gd name="T75" fmla="*/ 2147483647 h 1042"/>
              <a:gd name="T76" fmla="*/ 0 w 1024"/>
              <a:gd name="T77" fmla="*/ 2147483647 h 1042"/>
              <a:gd name="T78" fmla="*/ 2147483647 w 1024"/>
              <a:gd name="T79" fmla="*/ 2147483647 h 1042"/>
              <a:gd name="T80" fmla="*/ 2147483647 w 1024"/>
              <a:gd name="T81" fmla="*/ 0 h 10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24"/>
              <a:gd name="T124" fmla="*/ 0 h 1042"/>
              <a:gd name="T125" fmla="*/ 1024 w 1024"/>
              <a:gd name="T126" fmla="*/ 1042 h 104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24" h="1042">
                <a:moveTo>
                  <a:pt x="267" y="0"/>
                </a:moveTo>
                <a:lnTo>
                  <a:pt x="496" y="21"/>
                </a:lnTo>
                <a:lnTo>
                  <a:pt x="487" y="198"/>
                </a:lnTo>
                <a:lnTo>
                  <a:pt x="505" y="213"/>
                </a:lnTo>
                <a:lnTo>
                  <a:pt x="556" y="242"/>
                </a:lnTo>
                <a:lnTo>
                  <a:pt x="643" y="261"/>
                </a:lnTo>
                <a:lnTo>
                  <a:pt x="652" y="283"/>
                </a:lnTo>
                <a:lnTo>
                  <a:pt x="690" y="270"/>
                </a:lnTo>
                <a:lnTo>
                  <a:pt x="735" y="319"/>
                </a:lnTo>
                <a:lnTo>
                  <a:pt x="749" y="297"/>
                </a:lnTo>
                <a:lnTo>
                  <a:pt x="792" y="305"/>
                </a:lnTo>
                <a:lnTo>
                  <a:pt x="803" y="327"/>
                </a:lnTo>
                <a:lnTo>
                  <a:pt x="831" y="312"/>
                </a:lnTo>
                <a:lnTo>
                  <a:pt x="855" y="305"/>
                </a:lnTo>
                <a:lnTo>
                  <a:pt x="891" y="305"/>
                </a:lnTo>
                <a:lnTo>
                  <a:pt x="943" y="327"/>
                </a:lnTo>
                <a:lnTo>
                  <a:pt x="971" y="327"/>
                </a:lnTo>
                <a:lnTo>
                  <a:pt x="971" y="375"/>
                </a:lnTo>
                <a:lnTo>
                  <a:pt x="988" y="461"/>
                </a:lnTo>
                <a:lnTo>
                  <a:pt x="1006" y="496"/>
                </a:lnTo>
                <a:lnTo>
                  <a:pt x="1024" y="548"/>
                </a:lnTo>
                <a:lnTo>
                  <a:pt x="997" y="658"/>
                </a:lnTo>
                <a:lnTo>
                  <a:pt x="953" y="680"/>
                </a:lnTo>
                <a:lnTo>
                  <a:pt x="918" y="674"/>
                </a:lnTo>
                <a:lnTo>
                  <a:pt x="899" y="724"/>
                </a:lnTo>
                <a:lnTo>
                  <a:pt x="831" y="730"/>
                </a:lnTo>
                <a:lnTo>
                  <a:pt x="724" y="829"/>
                </a:lnTo>
                <a:lnTo>
                  <a:pt x="715" y="978"/>
                </a:lnTo>
                <a:lnTo>
                  <a:pt x="741" y="1042"/>
                </a:lnTo>
                <a:lnTo>
                  <a:pt x="575" y="1008"/>
                </a:lnTo>
                <a:lnTo>
                  <a:pt x="539" y="951"/>
                </a:lnTo>
                <a:lnTo>
                  <a:pt x="539" y="878"/>
                </a:lnTo>
                <a:lnTo>
                  <a:pt x="388" y="645"/>
                </a:lnTo>
                <a:lnTo>
                  <a:pt x="282" y="645"/>
                </a:lnTo>
                <a:lnTo>
                  <a:pt x="239" y="724"/>
                </a:lnTo>
                <a:lnTo>
                  <a:pt x="140" y="652"/>
                </a:lnTo>
                <a:lnTo>
                  <a:pt x="132" y="560"/>
                </a:lnTo>
                <a:lnTo>
                  <a:pt x="61" y="540"/>
                </a:lnTo>
                <a:lnTo>
                  <a:pt x="0" y="447"/>
                </a:lnTo>
                <a:lnTo>
                  <a:pt x="248" y="461"/>
                </a:lnTo>
                <a:lnTo>
                  <a:pt x="267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5" name="Freeform 28"/>
          <p:cNvSpPr>
            <a:spLocks/>
          </p:cNvSpPr>
          <p:nvPr/>
        </p:nvSpPr>
        <p:spPr bwMode="auto">
          <a:xfrm>
            <a:off x="4819650" y="1835150"/>
            <a:ext cx="565150" cy="730250"/>
          </a:xfrm>
          <a:custGeom>
            <a:avLst/>
            <a:gdLst>
              <a:gd name="T0" fmla="*/ 2147483647 w 457"/>
              <a:gd name="T1" fmla="*/ 2147483647 h 546"/>
              <a:gd name="T2" fmla="*/ 2147483647 w 457"/>
              <a:gd name="T3" fmla="*/ 2147483647 h 546"/>
              <a:gd name="T4" fmla="*/ 2147483647 w 457"/>
              <a:gd name="T5" fmla="*/ 2147483647 h 546"/>
              <a:gd name="T6" fmla="*/ 2147483647 w 457"/>
              <a:gd name="T7" fmla="*/ 2147483647 h 546"/>
              <a:gd name="T8" fmla="*/ 2147483647 w 457"/>
              <a:gd name="T9" fmla="*/ 2147483647 h 546"/>
              <a:gd name="T10" fmla="*/ 2147483647 w 457"/>
              <a:gd name="T11" fmla="*/ 2147483647 h 546"/>
              <a:gd name="T12" fmla="*/ 2147483647 w 457"/>
              <a:gd name="T13" fmla="*/ 2147483647 h 546"/>
              <a:gd name="T14" fmla="*/ 2147483647 w 457"/>
              <a:gd name="T15" fmla="*/ 2147483647 h 546"/>
              <a:gd name="T16" fmla="*/ 2147483647 w 457"/>
              <a:gd name="T17" fmla="*/ 2147483647 h 546"/>
              <a:gd name="T18" fmla="*/ 2147483647 w 457"/>
              <a:gd name="T19" fmla="*/ 2147483647 h 546"/>
              <a:gd name="T20" fmla="*/ 2147483647 w 457"/>
              <a:gd name="T21" fmla="*/ 2147483647 h 546"/>
              <a:gd name="T22" fmla="*/ 2147483647 w 457"/>
              <a:gd name="T23" fmla="*/ 2147483647 h 546"/>
              <a:gd name="T24" fmla="*/ 2147483647 w 457"/>
              <a:gd name="T25" fmla="*/ 2147483647 h 546"/>
              <a:gd name="T26" fmla="*/ 2147483647 w 457"/>
              <a:gd name="T27" fmla="*/ 2147483647 h 546"/>
              <a:gd name="T28" fmla="*/ 2147483647 w 457"/>
              <a:gd name="T29" fmla="*/ 2147483647 h 546"/>
              <a:gd name="T30" fmla="*/ 2147483647 w 457"/>
              <a:gd name="T31" fmla="*/ 2147483647 h 546"/>
              <a:gd name="T32" fmla="*/ 2147483647 w 457"/>
              <a:gd name="T33" fmla="*/ 2147483647 h 546"/>
              <a:gd name="T34" fmla="*/ 2147483647 w 457"/>
              <a:gd name="T35" fmla="*/ 2147483647 h 546"/>
              <a:gd name="T36" fmla="*/ 2147483647 w 457"/>
              <a:gd name="T37" fmla="*/ 2147483647 h 546"/>
              <a:gd name="T38" fmla="*/ 0 w 457"/>
              <a:gd name="T39" fmla="*/ 2147483647 h 546"/>
              <a:gd name="T40" fmla="*/ 2147483647 w 457"/>
              <a:gd name="T41" fmla="*/ 2147483647 h 546"/>
              <a:gd name="T42" fmla="*/ 2147483647 w 457"/>
              <a:gd name="T43" fmla="*/ 0 h 546"/>
              <a:gd name="T44" fmla="*/ 2147483647 w 457"/>
              <a:gd name="T45" fmla="*/ 2147483647 h 546"/>
              <a:gd name="T46" fmla="*/ 2147483647 w 457"/>
              <a:gd name="T47" fmla="*/ 2147483647 h 546"/>
              <a:gd name="T48" fmla="*/ 2147483647 w 457"/>
              <a:gd name="T49" fmla="*/ 2147483647 h 546"/>
              <a:gd name="T50" fmla="*/ 2147483647 w 457"/>
              <a:gd name="T51" fmla="*/ 2147483647 h 546"/>
              <a:gd name="T52" fmla="*/ 2147483647 w 457"/>
              <a:gd name="T53" fmla="*/ 2147483647 h 546"/>
              <a:gd name="T54" fmla="*/ 2147483647 w 457"/>
              <a:gd name="T55" fmla="*/ 2147483647 h 546"/>
              <a:gd name="T56" fmla="*/ 2147483647 w 457"/>
              <a:gd name="T57" fmla="*/ 2147483647 h 546"/>
              <a:gd name="T58" fmla="*/ 2147483647 w 457"/>
              <a:gd name="T59" fmla="*/ 2147483647 h 54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57"/>
              <a:gd name="T91" fmla="*/ 0 h 546"/>
              <a:gd name="T92" fmla="*/ 457 w 457"/>
              <a:gd name="T93" fmla="*/ 546 h 54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57" h="546">
                <a:moveTo>
                  <a:pt x="323" y="248"/>
                </a:moveTo>
                <a:lnTo>
                  <a:pt x="323" y="305"/>
                </a:lnTo>
                <a:lnTo>
                  <a:pt x="287" y="341"/>
                </a:lnTo>
                <a:lnTo>
                  <a:pt x="307" y="347"/>
                </a:lnTo>
                <a:lnTo>
                  <a:pt x="298" y="419"/>
                </a:lnTo>
                <a:lnTo>
                  <a:pt x="352" y="476"/>
                </a:lnTo>
                <a:lnTo>
                  <a:pt x="394" y="490"/>
                </a:lnTo>
                <a:lnTo>
                  <a:pt x="403" y="524"/>
                </a:lnTo>
                <a:lnTo>
                  <a:pt x="59" y="546"/>
                </a:lnTo>
                <a:lnTo>
                  <a:pt x="59" y="389"/>
                </a:lnTo>
                <a:lnTo>
                  <a:pt x="42" y="377"/>
                </a:lnTo>
                <a:lnTo>
                  <a:pt x="50" y="347"/>
                </a:lnTo>
                <a:lnTo>
                  <a:pt x="42" y="326"/>
                </a:lnTo>
                <a:lnTo>
                  <a:pt x="42" y="248"/>
                </a:lnTo>
                <a:lnTo>
                  <a:pt x="36" y="220"/>
                </a:lnTo>
                <a:lnTo>
                  <a:pt x="36" y="199"/>
                </a:lnTo>
                <a:lnTo>
                  <a:pt x="36" y="177"/>
                </a:lnTo>
                <a:lnTo>
                  <a:pt x="16" y="113"/>
                </a:lnTo>
                <a:lnTo>
                  <a:pt x="16" y="86"/>
                </a:lnTo>
                <a:lnTo>
                  <a:pt x="0" y="50"/>
                </a:lnTo>
                <a:lnTo>
                  <a:pt x="132" y="35"/>
                </a:lnTo>
                <a:lnTo>
                  <a:pt x="156" y="0"/>
                </a:lnTo>
                <a:lnTo>
                  <a:pt x="174" y="58"/>
                </a:lnTo>
                <a:lnTo>
                  <a:pt x="272" y="78"/>
                </a:lnTo>
                <a:lnTo>
                  <a:pt x="307" y="121"/>
                </a:lnTo>
                <a:lnTo>
                  <a:pt x="386" y="105"/>
                </a:lnTo>
                <a:lnTo>
                  <a:pt x="403" y="121"/>
                </a:lnTo>
                <a:lnTo>
                  <a:pt x="457" y="113"/>
                </a:lnTo>
                <a:lnTo>
                  <a:pt x="332" y="242"/>
                </a:lnTo>
                <a:lnTo>
                  <a:pt x="323" y="248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6" name="Freeform 29"/>
          <p:cNvSpPr>
            <a:spLocks/>
          </p:cNvSpPr>
          <p:nvPr/>
        </p:nvSpPr>
        <p:spPr bwMode="auto">
          <a:xfrm>
            <a:off x="4881563" y="2535238"/>
            <a:ext cx="542925" cy="439737"/>
          </a:xfrm>
          <a:custGeom>
            <a:avLst/>
            <a:gdLst>
              <a:gd name="T0" fmla="*/ 2147483647 w 440"/>
              <a:gd name="T1" fmla="*/ 2147483647 h 328"/>
              <a:gd name="T2" fmla="*/ 2147483647 w 440"/>
              <a:gd name="T3" fmla="*/ 2147483647 h 328"/>
              <a:gd name="T4" fmla="*/ 2147483647 w 440"/>
              <a:gd name="T5" fmla="*/ 2147483647 h 328"/>
              <a:gd name="T6" fmla="*/ 2147483647 w 440"/>
              <a:gd name="T7" fmla="*/ 2147483647 h 328"/>
              <a:gd name="T8" fmla="*/ 2147483647 w 440"/>
              <a:gd name="T9" fmla="*/ 2147483647 h 328"/>
              <a:gd name="T10" fmla="*/ 2147483647 w 440"/>
              <a:gd name="T11" fmla="*/ 2147483647 h 328"/>
              <a:gd name="T12" fmla="*/ 2147483647 w 440"/>
              <a:gd name="T13" fmla="*/ 2147483647 h 328"/>
              <a:gd name="T14" fmla="*/ 2147483647 w 440"/>
              <a:gd name="T15" fmla="*/ 2147483647 h 328"/>
              <a:gd name="T16" fmla="*/ 2147483647 w 440"/>
              <a:gd name="T17" fmla="*/ 2147483647 h 328"/>
              <a:gd name="T18" fmla="*/ 2147483647 w 440"/>
              <a:gd name="T19" fmla="*/ 2147483647 h 328"/>
              <a:gd name="T20" fmla="*/ 2147483647 w 440"/>
              <a:gd name="T21" fmla="*/ 2147483647 h 328"/>
              <a:gd name="T22" fmla="*/ 2147483647 w 440"/>
              <a:gd name="T23" fmla="*/ 2147483647 h 328"/>
              <a:gd name="T24" fmla="*/ 2147483647 w 440"/>
              <a:gd name="T25" fmla="*/ 2147483647 h 328"/>
              <a:gd name="T26" fmla="*/ 2147483647 w 440"/>
              <a:gd name="T27" fmla="*/ 2147483647 h 328"/>
              <a:gd name="T28" fmla="*/ 2147483647 w 440"/>
              <a:gd name="T29" fmla="*/ 2147483647 h 328"/>
              <a:gd name="T30" fmla="*/ 2147483647 w 440"/>
              <a:gd name="T31" fmla="*/ 2147483647 h 328"/>
              <a:gd name="T32" fmla="*/ 2147483647 w 440"/>
              <a:gd name="T33" fmla="*/ 2147483647 h 328"/>
              <a:gd name="T34" fmla="*/ 0 w 440"/>
              <a:gd name="T35" fmla="*/ 2147483647 h 328"/>
              <a:gd name="T36" fmla="*/ 2147483647 w 440"/>
              <a:gd name="T37" fmla="*/ 2147483647 h 328"/>
              <a:gd name="T38" fmla="*/ 2147483647 w 440"/>
              <a:gd name="T39" fmla="*/ 2147483647 h 328"/>
              <a:gd name="T40" fmla="*/ 2147483647 w 440"/>
              <a:gd name="T41" fmla="*/ 0 h 328"/>
              <a:gd name="T42" fmla="*/ 2147483647 w 440"/>
              <a:gd name="T43" fmla="*/ 2147483647 h 328"/>
              <a:gd name="T44" fmla="*/ 2147483647 w 440"/>
              <a:gd name="T45" fmla="*/ 2147483647 h 328"/>
              <a:gd name="T46" fmla="*/ 2147483647 w 440"/>
              <a:gd name="T47" fmla="*/ 2147483647 h 32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440"/>
              <a:gd name="T73" fmla="*/ 0 h 328"/>
              <a:gd name="T74" fmla="*/ 440 w 440"/>
              <a:gd name="T75" fmla="*/ 328 h 328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440" h="328">
                <a:moveTo>
                  <a:pt x="389" y="80"/>
                </a:moveTo>
                <a:lnTo>
                  <a:pt x="407" y="80"/>
                </a:lnTo>
                <a:lnTo>
                  <a:pt x="415" y="102"/>
                </a:lnTo>
                <a:lnTo>
                  <a:pt x="425" y="129"/>
                </a:lnTo>
                <a:lnTo>
                  <a:pt x="440" y="144"/>
                </a:lnTo>
                <a:lnTo>
                  <a:pt x="415" y="207"/>
                </a:lnTo>
                <a:lnTo>
                  <a:pt x="389" y="229"/>
                </a:lnTo>
                <a:lnTo>
                  <a:pt x="398" y="250"/>
                </a:lnTo>
                <a:lnTo>
                  <a:pt x="371" y="286"/>
                </a:lnTo>
                <a:lnTo>
                  <a:pt x="363" y="322"/>
                </a:lnTo>
                <a:lnTo>
                  <a:pt x="345" y="306"/>
                </a:lnTo>
                <a:lnTo>
                  <a:pt x="82" y="328"/>
                </a:lnTo>
                <a:lnTo>
                  <a:pt x="82" y="306"/>
                </a:lnTo>
                <a:lnTo>
                  <a:pt x="72" y="264"/>
                </a:lnTo>
                <a:lnTo>
                  <a:pt x="72" y="229"/>
                </a:lnTo>
                <a:lnTo>
                  <a:pt x="43" y="179"/>
                </a:lnTo>
                <a:lnTo>
                  <a:pt x="27" y="116"/>
                </a:lnTo>
                <a:lnTo>
                  <a:pt x="0" y="80"/>
                </a:lnTo>
                <a:lnTo>
                  <a:pt x="18" y="58"/>
                </a:lnTo>
                <a:lnTo>
                  <a:pt x="9" y="23"/>
                </a:lnTo>
                <a:lnTo>
                  <a:pt x="353" y="0"/>
                </a:lnTo>
                <a:lnTo>
                  <a:pt x="380" y="23"/>
                </a:lnTo>
                <a:lnTo>
                  <a:pt x="371" y="44"/>
                </a:lnTo>
                <a:lnTo>
                  <a:pt x="389" y="80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7" name="Freeform 30"/>
          <p:cNvSpPr>
            <a:spLocks/>
          </p:cNvSpPr>
          <p:nvPr/>
        </p:nvSpPr>
        <p:spPr bwMode="auto">
          <a:xfrm>
            <a:off x="4983163" y="2944813"/>
            <a:ext cx="608012" cy="508000"/>
          </a:xfrm>
          <a:custGeom>
            <a:avLst/>
            <a:gdLst>
              <a:gd name="T0" fmla="*/ 2147483647 w 492"/>
              <a:gd name="T1" fmla="*/ 2147483647 h 379"/>
              <a:gd name="T2" fmla="*/ 2147483647 w 492"/>
              <a:gd name="T3" fmla="*/ 2147483647 h 379"/>
              <a:gd name="T4" fmla="*/ 2147483647 w 492"/>
              <a:gd name="T5" fmla="*/ 2147483647 h 379"/>
              <a:gd name="T6" fmla="*/ 2147483647 w 492"/>
              <a:gd name="T7" fmla="*/ 2147483647 h 379"/>
              <a:gd name="T8" fmla="*/ 2147483647 w 492"/>
              <a:gd name="T9" fmla="*/ 2147483647 h 379"/>
              <a:gd name="T10" fmla="*/ 2147483647 w 492"/>
              <a:gd name="T11" fmla="*/ 2147483647 h 379"/>
              <a:gd name="T12" fmla="*/ 0 w 492"/>
              <a:gd name="T13" fmla="*/ 2147483647 h 379"/>
              <a:gd name="T14" fmla="*/ 2147483647 w 492"/>
              <a:gd name="T15" fmla="*/ 0 h 379"/>
              <a:gd name="T16" fmla="*/ 2147483647 w 492"/>
              <a:gd name="T17" fmla="*/ 2147483647 h 379"/>
              <a:gd name="T18" fmla="*/ 2147483647 w 492"/>
              <a:gd name="T19" fmla="*/ 2147483647 h 379"/>
              <a:gd name="T20" fmla="*/ 2147483647 w 492"/>
              <a:gd name="T21" fmla="*/ 2147483647 h 379"/>
              <a:gd name="T22" fmla="*/ 2147483647 w 492"/>
              <a:gd name="T23" fmla="*/ 2147483647 h 379"/>
              <a:gd name="T24" fmla="*/ 2147483647 w 492"/>
              <a:gd name="T25" fmla="*/ 2147483647 h 379"/>
              <a:gd name="T26" fmla="*/ 2147483647 w 492"/>
              <a:gd name="T27" fmla="*/ 2147483647 h 379"/>
              <a:gd name="T28" fmla="*/ 2147483647 w 492"/>
              <a:gd name="T29" fmla="*/ 2147483647 h 379"/>
              <a:gd name="T30" fmla="*/ 2147483647 w 492"/>
              <a:gd name="T31" fmla="*/ 2147483647 h 379"/>
              <a:gd name="T32" fmla="*/ 2147483647 w 492"/>
              <a:gd name="T33" fmla="*/ 2147483647 h 379"/>
              <a:gd name="T34" fmla="*/ 2147483647 w 492"/>
              <a:gd name="T35" fmla="*/ 2147483647 h 379"/>
              <a:gd name="T36" fmla="*/ 2147483647 w 492"/>
              <a:gd name="T37" fmla="*/ 2147483647 h 379"/>
              <a:gd name="T38" fmla="*/ 2147483647 w 492"/>
              <a:gd name="T39" fmla="*/ 2147483647 h 379"/>
              <a:gd name="T40" fmla="*/ 2147483647 w 492"/>
              <a:gd name="T41" fmla="*/ 2147483647 h 379"/>
              <a:gd name="T42" fmla="*/ 2147483647 w 492"/>
              <a:gd name="T43" fmla="*/ 2147483647 h 379"/>
              <a:gd name="T44" fmla="*/ 2147483647 w 492"/>
              <a:gd name="T45" fmla="*/ 2147483647 h 379"/>
              <a:gd name="T46" fmla="*/ 2147483647 w 492"/>
              <a:gd name="T47" fmla="*/ 2147483647 h 379"/>
              <a:gd name="T48" fmla="*/ 2147483647 w 492"/>
              <a:gd name="T49" fmla="*/ 2147483647 h 379"/>
              <a:gd name="T50" fmla="*/ 2147483647 w 492"/>
              <a:gd name="T51" fmla="*/ 2147483647 h 37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92"/>
              <a:gd name="T79" fmla="*/ 0 h 379"/>
              <a:gd name="T80" fmla="*/ 492 w 492"/>
              <a:gd name="T81" fmla="*/ 379 h 379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92" h="379">
                <a:moveTo>
                  <a:pt x="394" y="338"/>
                </a:moveTo>
                <a:lnTo>
                  <a:pt x="95" y="366"/>
                </a:lnTo>
                <a:lnTo>
                  <a:pt x="87" y="303"/>
                </a:lnTo>
                <a:lnTo>
                  <a:pt x="87" y="127"/>
                </a:lnTo>
                <a:lnTo>
                  <a:pt x="42" y="93"/>
                </a:lnTo>
                <a:lnTo>
                  <a:pt x="60" y="71"/>
                </a:lnTo>
                <a:lnTo>
                  <a:pt x="0" y="22"/>
                </a:lnTo>
                <a:lnTo>
                  <a:pt x="263" y="0"/>
                </a:lnTo>
                <a:lnTo>
                  <a:pt x="281" y="16"/>
                </a:lnTo>
                <a:lnTo>
                  <a:pt x="289" y="57"/>
                </a:lnTo>
                <a:lnTo>
                  <a:pt x="343" y="127"/>
                </a:lnTo>
                <a:lnTo>
                  <a:pt x="369" y="127"/>
                </a:lnTo>
                <a:lnTo>
                  <a:pt x="387" y="134"/>
                </a:lnTo>
                <a:lnTo>
                  <a:pt x="378" y="170"/>
                </a:lnTo>
                <a:lnTo>
                  <a:pt x="415" y="212"/>
                </a:lnTo>
                <a:lnTo>
                  <a:pt x="448" y="226"/>
                </a:lnTo>
                <a:lnTo>
                  <a:pt x="439" y="261"/>
                </a:lnTo>
                <a:lnTo>
                  <a:pt x="448" y="280"/>
                </a:lnTo>
                <a:lnTo>
                  <a:pt x="475" y="280"/>
                </a:lnTo>
                <a:lnTo>
                  <a:pt x="483" y="266"/>
                </a:lnTo>
                <a:lnTo>
                  <a:pt x="492" y="303"/>
                </a:lnTo>
                <a:lnTo>
                  <a:pt x="475" y="332"/>
                </a:lnTo>
                <a:lnTo>
                  <a:pt x="439" y="379"/>
                </a:lnTo>
                <a:lnTo>
                  <a:pt x="394" y="373"/>
                </a:lnTo>
                <a:lnTo>
                  <a:pt x="415" y="359"/>
                </a:lnTo>
                <a:lnTo>
                  <a:pt x="394" y="338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8" name="Freeform 31"/>
          <p:cNvSpPr>
            <a:spLocks/>
          </p:cNvSpPr>
          <p:nvPr/>
        </p:nvSpPr>
        <p:spPr bwMode="auto">
          <a:xfrm>
            <a:off x="5100638" y="3397250"/>
            <a:ext cx="423862" cy="503238"/>
          </a:xfrm>
          <a:custGeom>
            <a:avLst/>
            <a:gdLst>
              <a:gd name="T0" fmla="*/ 2147483647 w 344"/>
              <a:gd name="T1" fmla="*/ 2147483647 h 375"/>
              <a:gd name="T2" fmla="*/ 2147483647 w 344"/>
              <a:gd name="T3" fmla="*/ 2147483647 h 375"/>
              <a:gd name="T4" fmla="*/ 2147483647 w 344"/>
              <a:gd name="T5" fmla="*/ 2147483647 h 375"/>
              <a:gd name="T6" fmla="*/ 2147483647 w 344"/>
              <a:gd name="T7" fmla="*/ 2147483647 h 375"/>
              <a:gd name="T8" fmla="*/ 2147483647 w 344"/>
              <a:gd name="T9" fmla="*/ 2147483647 h 375"/>
              <a:gd name="T10" fmla="*/ 2147483647 w 344"/>
              <a:gd name="T11" fmla="*/ 2147483647 h 375"/>
              <a:gd name="T12" fmla="*/ 2147483647 w 344"/>
              <a:gd name="T13" fmla="*/ 2147483647 h 375"/>
              <a:gd name="T14" fmla="*/ 2147483647 w 344"/>
              <a:gd name="T15" fmla="*/ 2147483647 h 375"/>
              <a:gd name="T16" fmla="*/ 2147483647 w 344"/>
              <a:gd name="T17" fmla="*/ 2147483647 h 375"/>
              <a:gd name="T18" fmla="*/ 2147483647 w 344"/>
              <a:gd name="T19" fmla="*/ 2147483647 h 375"/>
              <a:gd name="T20" fmla="*/ 2147483647 w 344"/>
              <a:gd name="T21" fmla="*/ 2147483647 h 375"/>
              <a:gd name="T22" fmla="*/ 2147483647 w 344"/>
              <a:gd name="T23" fmla="*/ 2147483647 h 375"/>
              <a:gd name="T24" fmla="*/ 2147483647 w 344"/>
              <a:gd name="T25" fmla="*/ 2147483647 h 375"/>
              <a:gd name="T26" fmla="*/ 2147483647 w 344"/>
              <a:gd name="T27" fmla="*/ 2147483647 h 375"/>
              <a:gd name="T28" fmla="*/ 2147483647 w 344"/>
              <a:gd name="T29" fmla="*/ 2147483647 h 375"/>
              <a:gd name="T30" fmla="*/ 0 w 344"/>
              <a:gd name="T31" fmla="*/ 2147483647 h 375"/>
              <a:gd name="T32" fmla="*/ 2147483647 w 344"/>
              <a:gd name="T33" fmla="*/ 0 h 375"/>
              <a:gd name="T34" fmla="*/ 2147483647 w 344"/>
              <a:gd name="T35" fmla="*/ 2147483647 h 375"/>
              <a:gd name="T36" fmla="*/ 2147483647 w 344"/>
              <a:gd name="T37" fmla="*/ 2147483647 h 37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44"/>
              <a:gd name="T58" fmla="*/ 0 h 375"/>
              <a:gd name="T59" fmla="*/ 344 w 344"/>
              <a:gd name="T60" fmla="*/ 375 h 37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44" h="375">
                <a:moveTo>
                  <a:pt x="299" y="35"/>
                </a:moveTo>
                <a:lnTo>
                  <a:pt x="344" y="41"/>
                </a:lnTo>
                <a:lnTo>
                  <a:pt x="328" y="113"/>
                </a:lnTo>
                <a:lnTo>
                  <a:pt x="328" y="147"/>
                </a:lnTo>
                <a:lnTo>
                  <a:pt x="299" y="184"/>
                </a:lnTo>
                <a:lnTo>
                  <a:pt x="274" y="242"/>
                </a:lnTo>
                <a:lnTo>
                  <a:pt x="257" y="283"/>
                </a:lnTo>
                <a:lnTo>
                  <a:pt x="265" y="332"/>
                </a:lnTo>
                <a:lnTo>
                  <a:pt x="257" y="363"/>
                </a:lnTo>
                <a:lnTo>
                  <a:pt x="45" y="375"/>
                </a:lnTo>
                <a:lnTo>
                  <a:pt x="45" y="327"/>
                </a:lnTo>
                <a:lnTo>
                  <a:pt x="17" y="327"/>
                </a:lnTo>
                <a:lnTo>
                  <a:pt x="9" y="312"/>
                </a:lnTo>
                <a:lnTo>
                  <a:pt x="17" y="220"/>
                </a:lnTo>
                <a:lnTo>
                  <a:pt x="9" y="107"/>
                </a:lnTo>
                <a:lnTo>
                  <a:pt x="0" y="30"/>
                </a:lnTo>
                <a:lnTo>
                  <a:pt x="299" y="0"/>
                </a:lnTo>
                <a:lnTo>
                  <a:pt x="320" y="22"/>
                </a:lnTo>
                <a:lnTo>
                  <a:pt x="299" y="35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19" name="Freeform 32"/>
          <p:cNvSpPr>
            <a:spLocks/>
          </p:cNvSpPr>
          <p:nvPr/>
        </p:nvSpPr>
        <p:spPr bwMode="auto">
          <a:xfrm>
            <a:off x="5156200" y="3883025"/>
            <a:ext cx="501650" cy="436563"/>
          </a:xfrm>
          <a:custGeom>
            <a:avLst/>
            <a:gdLst>
              <a:gd name="T0" fmla="*/ 2147483647 w 406"/>
              <a:gd name="T1" fmla="*/ 0 h 325"/>
              <a:gd name="T2" fmla="*/ 2147483647 w 406"/>
              <a:gd name="T3" fmla="*/ 2147483647 h 325"/>
              <a:gd name="T4" fmla="*/ 2147483647 w 406"/>
              <a:gd name="T5" fmla="*/ 2147483647 h 325"/>
              <a:gd name="T6" fmla="*/ 2147483647 w 406"/>
              <a:gd name="T7" fmla="*/ 2147483647 h 325"/>
              <a:gd name="T8" fmla="*/ 2147483647 w 406"/>
              <a:gd name="T9" fmla="*/ 2147483647 h 325"/>
              <a:gd name="T10" fmla="*/ 2147483647 w 406"/>
              <a:gd name="T11" fmla="*/ 2147483647 h 325"/>
              <a:gd name="T12" fmla="*/ 2147483647 w 406"/>
              <a:gd name="T13" fmla="*/ 2147483647 h 325"/>
              <a:gd name="T14" fmla="*/ 2147483647 w 406"/>
              <a:gd name="T15" fmla="*/ 2147483647 h 325"/>
              <a:gd name="T16" fmla="*/ 2147483647 w 406"/>
              <a:gd name="T17" fmla="*/ 2147483647 h 325"/>
              <a:gd name="T18" fmla="*/ 2147483647 w 406"/>
              <a:gd name="T19" fmla="*/ 2147483647 h 325"/>
              <a:gd name="T20" fmla="*/ 2147483647 w 406"/>
              <a:gd name="T21" fmla="*/ 2147483647 h 325"/>
              <a:gd name="T22" fmla="*/ 2147483647 w 406"/>
              <a:gd name="T23" fmla="*/ 2147483647 h 325"/>
              <a:gd name="T24" fmla="*/ 2147483647 w 406"/>
              <a:gd name="T25" fmla="*/ 2147483647 h 325"/>
              <a:gd name="T26" fmla="*/ 2147483647 w 406"/>
              <a:gd name="T27" fmla="*/ 2147483647 h 325"/>
              <a:gd name="T28" fmla="*/ 2147483647 w 406"/>
              <a:gd name="T29" fmla="*/ 2147483647 h 325"/>
              <a:gd name="T30" fmla="*/ 2147483647 w 406"/>
              <a:gd name="T31" fmla="*/ 2147483647 h 325"/>
              <a:gd name="T32" fmla="*/ 2147483647 w 406"/>
              <a:gd name="T33" fmla="*/ 2147483647 h 325"/>
              <a:gd name="T34" fmla="*/ 2147483647 w 406"/>
              <a:gd name="T35" fmla="*/ 2147483647 h 325"/>
              <a:gd name="T36" fmla="*/ 2147483647 w 406"/>
              <a:gd name="T37" fmla="*/ 2147483647 h 325"/>
              <a:gd name="T38" fmla="*/ 2147483647 w 406"/>
              <a:gd name="T39" fmla="*/ 2147483647 h 325"/>
              <a:gd name="T40" fmla="*/ 2147483647 w 406"/>
              <a:gd name="T41" fmla="*/ 2147483647 h 325"/>
              <a:gd name="T42" fmla="*/ 2147483647 w 406"/>
              <a:gd name="T43" fmla="*/ 2147483647 h 325"/>
              <a:gd name="T44" fmla="*/ 2147483647 w 406"/>
              <a:gd name="T45" fmla="*/ 2147483647 h 325"/>
              <a:gd name="T46" fmla="*/ 2147483647 w 406"/>
              <a:gd name="T47" fmla="*/ 2147483647 h 325"/>
              <a:gd name="T48" fmla="*/ 0 w 406"/>
              <a:gd name="T49" fmla="*/ 2147483647 h 325"/>
              <a:gd name="T50" fmla="*/ 2147483647 w 406"/>
              <a:gd name="T51" fmla="*/ 0 h 32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06"/>
              <a:gd name="T79" fmla="*/ 0 h 325"/>
              <a:gd name="T80" fmla="*/ 406 w 406"/>
              <a:gd name="T81" fmla="*/ 325 h 32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06" h="325">
                <a:moveTo>
                  <a:pt x="212" y="0"/>
                </a:moveTo>
                <a:lnTo>
                  <a:pt x="238" y="55"/>
                </a:lnTo>
                <a:lnTo>
                  <a:pt x="203" y="118"/>
                </a:lnTo>
                <a:lnTo>
                  <a:pt x="194" y="168"/>
                </a:lnTo>
                <a:lnTo>
                  <a:pt x="343" y="161"/>
                </a:lnTo>
                <a:lnTo>
                  <a:pt x="343" y="190"/>
                </a:lnTo>
                <a:lnTo>
                  <a:pt x="371" y="218"/>
                </a:lnTo>
                <a:lnTo>
                  <a:pt x="319" y="224"/>
                </a:lnTo>
                <a:lnTo>
                  <a:pt x="308" y="233"/>
                </a:lnTo>
                <a:lnTo>
                  <a:pt x="363" y="269"/>
                </a:lnTo>
                <a:lnTo>
                  <a:pt x="406" y="325"/>
                </a:lnTo>
                <a:lnTo>
                  <a:pt x="352" y="295"/>
                </a:lnTo>
                <a:lnTo>
                  <a:pt x="343" y="325"/>
                </a:lnTo>
                <a:lnTo>
                  <a:pt x="254" y="325"/>
                </a:lnTo>
                <a:lnTo>
                  <a:pt x="254" y="311"/>
                </a:lnTo>
                <a:lnTo>
                  <a:pt x="247" y="289"/>
                </a:lnTo>
                <a:lnTo>
                  <a:pt x="220" y="295"/>
                </a:lnTo>
                <a:lnTo>
                  <a:pt x="194" y="276"/>
                </a:lnTo>
                <a:lnTo>
                  <a:pt x="168" y="281"/>
                </a:lnTo>
                <a:lnTo>
                  <a:pt x="168" y="304"/>
                </a:lnTo>
                <a:lnTo>
                  <a:pt x="26" y="295"/>
                </a:lnTo>
                <a:lnTo>
                  <a:pt x="53" y="185"/>
                </a:lnTo>
                <a:lnTo>
                  <a:pt x="35" y="133"/>
                </a:lnTo>
                <a:lnTo>
                  <a:pt x="17" y="97"/>
                </a:lnTo>
                <a:lnTo>
                  <a:pt x="0" y="11"/>
                </a:lnTo>
                <a:lnTo>
                  <a:pt x="212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0" name="Freeform 33"/>
          <p:cNvSpPr>
            <a:spLocks/>
          </p:cNvSpPr>
          <p:nvPr/>
        </p:nvSpPr>
        <p:spPr bwMode="auto">
          <a:xfrm>
            <a:off x="5176838" y="2141538"/>
            <a:ext cx="485775" cy="530225"/>
          </a:xfrm>
          <a:custGeom>
            <a:avLst/>
            <a:gdLst>
              <a:gd name="T0" fmla="*/ 2147483647 w 393"/>
              <a:gd name="T1" fmla="*/ 2147483647 h 397"/>
              <a:gd name="T2" fmla="*/ 2147483647 w 393"/>
              <a:gd name="T3" fmla="*/ 0 h 397"/>
              <a:gd name="T4" fmla="*/ 2147483647 w 393"/>
              <a:gd name="T5" fmla="*/ 2147483647 h 397"/>
              <a:gd name="T6" fmla="*/ 2147483647 w 393"/>
              <a:gd name="T7" fmla="*/ 2147483647 h 397"/>
              <a:gd name="T8" fmla="*/ 2147483647 w 393"/>
              <a:gd name="T9" fmla="*/ 2147483647 h 397"/>
              <a:gd name="T10" fmla="*/ 2147483647 w 393"/>
              <a:gd name="T11" fmla="*/ 2147483647 h 397"/>
              <a:gd name="T12" fmla="*/ 2147483647 w 393"/>
              <a:gd name="T13" fmla="*/ 2147483647 h 397"/>
              <a:gd name="T14" fmla="*/ 2147483647 w 393"/>
              <a:gd name="T15" fmla="*/ 2147483647 h 397"/>
              <a:gd name="T16" fmla="*/ 2147483647 w 393"/>
              <a:gd name="T17" fmla="*/ 2147483647 h 397"/>
              <a:gd name="T18" fmla="*/ 2147483647 w 393"/>
              <a:gd name="T19" fmla="*/ 2147483647 h 397"/>
              <a:gd name="T20" fmla="*/ 2147483647 w 393"/>
              <a:gd name="T21" fmla="*/ 2147483647 h 397"/>
              <a:gd name="T22" fmla="*/ 2147483647 w 393"/>
              <a:gd name="T23" fmla="*/ 2147483647 h 397"/>
              <a:gd name="T24" fmla="*/ 2147483647 w 393"/>
              <a:gd name="T25" fmla="*/ 2147483647 h 397"/>
              <a:gd name="T26" fmla="*/ 2147483647 w 393"/>
              <a:gd name="T27" fmla="*/ 2147483647 h 397"/>
              <a:gd name="T28" fmla="*/ 2147483647 w 393"/>
              <a:gd name="T29" fmla="*/ 2147483647 h 397"/>
              <a:gd name="T30" fmla="*/ 2147483647 w 393"/>
              <a:gd name="T31" fmla="*/ 2147483647 h 397"/>
              <a:gd name="T32" fmla="*/ 2147483647 w 393"/>
              <a:gd name="T33" fmla="*/ 2147483647 h 397"/>
              <a:gd name="T34" fmla="*/ 2147483647 w 393"/>
              <a:gd name="T35" fmla="*/ 2147483647 h 397"/>
              <a:gd name="T36" fmla="*/ 2147483647 w 393"/>
              <a:gd name="T37" fmla="*/ 2147483647 h 397"/>
              <a:gd name="T38" fmla="*/ 2147483647 w 393"/>
              <a:gd name="T39" fmla="*/ 2147483647 h 397"/>
              <a:gd name="T40" fmla="*/ 2147483647 w 393"/>
              <a:gd name="T41" fmla="*/ 2147483647 h 397"/>
              <a:gd name="T42" fmla="*/ 2147483647 w 393"/>
              <a:gd name="T43" fmla="*/ 2147483647 h 397"/>
              <a:gd name="T44" fmla="*/ 2147483647 w 393"/>
              <a:gd name="T45" fmla="*/ 2147483647 h 397"/>
              <a:gd name="T46" fmla="*/ 0 w 393"/>
              <a:gd name="T47" fmla="*/ 2147483647 h 397"/>
              <a:gd name="T48" fmla="*/ 2147483647 w 393"/>
              <a:gd name="T49" fmla="*/ 2147483647 h 397"/>
              <a:gd name="T50" fmla="*/ 2147483647 w 393"/>
              <a:gd name="T51" fmla="*/ 2147483647 h 397"/>
              <a:gd name="T52" fmla="*/ 2147483647 w 393"/>
              <a:gd name="T53" fmla="*/ 2147483647 h 397"/>
              <a:gd name="T54" fmla="*/ 2147483647 w 393"/>
              <a:gd name="T55" fmla="*/ 2147483647 h 39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393"/>
              <a:gd name="T85" fmla="*/ 0 h 397"/>
              <a:gd name="T86" fmla="*/ 393 w 393"/>
              <a:gd name="T87" fmla="*/ 397 h 397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393" h="397">
                <a:moveTo>
                  <a:pt x="75" y="28"/>
                </a:moveTo>
                <a:lnTo>
                  <a:pt x="143" y="0"/>
                </a:lnTo>
                <a:lnTo>
                  <a:pt x="134" y="34"/>
                </a:lnTo>
                <a:lnTo>
                  <a:pt x="159" y="34"/>
                </a:lnTo>
                <a:lnTo>
                  <a:pt x="237" y="63"/>
                </a:lnTo>
                <a:lnTo>
                  <a:pt x="302" y="76"/>
                </a:lnTo>
                <a:lnTo>
                  <a:pt x="326" y="90"/>
                </a:lnTo>
                <a:lnTo>
                  <a:pt x="326" y="119"/>
                </a:lnTo>
                <a:lnTo>
                  <a:pt x="354" y="140"/>
                </a:lnTo>
                <a:lnTo>
                  <a:pt x="348" y="205"/>
                </a:lnTo>
                <a:lnTo>
                  <a:pt x="393" y="154"/>
                </a:lnTo>
                <a:lnTo>
                  <a:pt x="357" y="268"/>
                </a:lnTo>
                <a:lnTo>
                  <a:pt x="370" y="369"/>
                </a:lnTo>
                <a:lnTo>
                  <a:pt x="177" y="397"/>
                </a:lnTo>
                <a:lnTo>
                  <a:pt x="168" y="375"/>
                </a:lnTo>
                <a:lnTo>
                  <a:pt x="150" y="375"/>
                </a:lnTo>
                <a:lnTo>
                  <a:pt x="132" y="339"/>
                </a:lnTo>
                <a:lnTo>
                  <a:pt x="141" y="318"/>
                </a:lnTo>
                <a:lnTo>
                  <a:pt x="114" y="295"/>
                </a:lnTo>
                <a:lnTo>
                  <a:pt x="106" y="261"/>
                </a:lnTo>
                <a:lnTo>
                  <a:pt x="63" y="247"/>
                </a:lnTo>
                <a:lnTo>
                  <a:pt x="10" y="190"/>
                </a:lnTo>
                <a:lnTo>
                  <a:pt x="18" y="119"/>
                </a:lnTo>
                <a:lnTo>
                  <a:pt x="0" y="112"/>
                </a:lnTo>
                <a:lnTo>
                  <a:pt x="36" y="76"/>
                </a:lnTo>
                <a:lnTo>
                  <a:pt x="36" y="19"/>
                </a:lnTo>
                <a:lnTo>
                  <a:pt x="45" y="13"/>
                </a:lnTo>
                <a:lnTo>
                  <a:pt x="75" y="28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1" name="Freeform 34"/>
          <p:cNvSpPr>
            <a:spLocks/>
          </p:cNvSpPr>
          <p:nvPr/>
        </p:nvSpPr>
        <p:spPr bwMode="auto">
          <a:xfrm>
            <a:off x="5329238" y="2635250"/>
            <a:ext cx="395287" cy="685800"/>
          </a:xfrm>
          <a:custGeom>
            <a:avLst/>
            <a:gdLst>
              <a:gd name="T0" fmla="*/ 0 w 319"/>
              <a:gd name="T1" fmla="*/ 2147483647 h 512"/>
              <a:gd name="T2" fmla="*/ 2147483647 w 319"/>
              <a:gd name="T3" fmla="*/ 2147483647 h 512"/>
              <a:gd name="T4" fmla="*/ 2147483647 w 319"/>
              <a:gd name="T5" fmla="*/ 2147483647 h 512"/>
              <a:gd name="T6" fmla="*/ 2147483647 w 319"/>
              <a:gd name="T7" fmla="*/ 2147483647 h 512"/>
              <a:gd name="T8" fmla="*/ 2147483647 w 319"/>
              <a:gd name="T9" fmla="*/ 2147483647 h 512"/>
              <a:gd name="T10" fmla="*/ 2147483647 w 319"/>
              <a:gd name="T11" fmla="*/ 2147483647 h 512"/>
              <a:gd name="T12" fmla="*/ 2147483647 w 319"/>
              <a:gd name="T13" fmla="*/ 2147483647 h 512"/>
              <a:gd name="T14" fmla="*/ 2147483647 w 319"/>
              <a:gd name="T15" fmla="*/ 2147483647 h 512"/>
              <a:gd name="T16" fmla="*/ 2147483647 w 319"/>
              <a:gd name="T17" fmla="*/ 0 h 512"/>
              <a:gd name="T18" fmla="*/ 2147483647 w 319"/>
              <a:gd name="T19" fmla="*/ 2147483647 h 512"/>
              <a:gd name="T20" fmla="*/ 2147483647 w 319"/>
              <a:gd name="T21" fmla="*/ 2147483647 h 512"/>
              <a:gd name="T22" fmla="*/ 2147483647 w 319"/>
              <a:gd name="T23" fmla="*/ 2147483647 h 512"/>
              <a:gd name="T24" fmla="*/ 2147483647 w 319"/>
              <a:gd name="T25" fmla="*/ 2147483647 h 512"/>
              <a:gd name="T26" fmla="*/ 2147483647 w 319"/>
              <a:gd name="T27" fmla="*/ 2147483647 h 512"/>
              <a:gd name="T28" fmla="*/ 2147483647 w 319"/>
              <a:gd name="T29" fmla="*/ 2147483647 h 512"/>
              <a:gd name="T30" fmla="*/ 2147483647 w 319"/>
              <a:gd name="T31" fmla="*/ 2147483647 h 512"/>
              <a:gd name="T32" fmla="*/ 2147483647 w 319"/>
              <a:gd name="T33" fmla="*/ 2147483647 h 512"/>
              <a:gd name="T34" fmla="*/ 2147483647 w 319"/>
              <a:gd name="T35" fmla="*/ 2147483647 h 512"/>
              <a:gd name="T36" fmla="*/ 2147483647 w 319"/>
              <a:gd name="T37" fmla="*/ 2147483647 h 512"/>
              <a:gd name="T38" fmla="*/ 2147483647 w 319"/>
              <a:gd name="T39" fmla="*/ 2147483647 h 512"/>
              <a:gd name="T40" fmla="*/ 2147483647 w 319"/>
              <a:gd name="T41" fmla="*/ 2147483647 h 512"/>
              <a:gd name="T42" fmla="*/ 2147483647 w 319"/>
              <a:gd name="T43" fmla="*/ 2147483647 h 512"/>
              <a:gd name="T44" fmla="*/ 2147483647 w 319"/>
              <a:gd name="T45" fmla="*/ 2147483647 h 512"/>
              <a:gd name="T46" fmla="*/ 2147483647 w 319"/>
              <a:gd name="T47" fmla="*/ 2147483647 h 512"/>
              <a:gd name="T48" fmla="*/ 2147483647 w 319"/>
              <a:gd name="T49" fmla="*/ 2147483647 h 512"/>
              <a:gd name="T50" fmla="*/ 2147483647 w 319"/>
              <a:gd name="T51" fmla="*/ 2147483647 h 512"/>
              <a:gd name="T52" fmla="*/ 2147483647 w 319"/>
              <a:gd name="T53" fmla="*/ 2147483647 h 512"/>
              <a:gd name="T54" fmla="*/ 2147483647 w 319"/>
              <a:gd name="T55" fmla="*/ 2147483647 h 512"/>
              <a:gd name="T56" fmla="*/ 0 w 319"/>
              <a:gd name="T57" fmla="*/ 2147483647 h 51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319"/>
              <a:gd name="T88" fmla="*/ 0 h 512"/>
              <a:gd name="T89" fmla="*/ 319 w 319"/>
              <a:gd name="T90" fmla="*/ 512 h 512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319" h="512">
                <a:moveTo>
                  <a:pt x="0" y="248"/>
                </a:moveTo>
                <a:lnTo>
                  <a:pt x="8" y="212"/>
                </a:lnTo>
                <a:lnTo>
                  <a:pt x="35" y="176"/>
                </a:lnTo>
                <a:lnTo>
                  <a:pt x="27" y="155"/>
                </a:lnTo>
                <a:lnTo>
                  <a:pt x="53" y="133"/>
                </a:lnTo>
                <a:lnTo>
                  <a:pt x="79" y="70"/>
                </a:lnTo>
                <a:lnTo>
                  <a:pt x="62" y="55"/>
                </a:lnTo>
                <a:lnTo>
                  <a:pt x="53" y="28"/>
                </a:lnTo>
                <a:lnTo>
                  <a:pt x="246" y="0"/>
                </a:lnTo>
                <a:lnTo>
                  <a:pt x="246" y="77"/>
                </a:lnTo>
                <a:lnTo>
                  <a:pt x="274" y="84"/>
                </a:lnTo>
                <a:lnTo>
                  <a:pt x="300" y="318"/>
                </a:lnTo>
                <a:lnTo>
                  <a:pt x="319" y="359"/>
                </a:lnTo>
                <a:lnTo>
                  <a:pt x="274" y="429"/>
                </a:lnTo>
                <a:lnTo>
                  <a:pt x="274" y="465"/>
                </a:lnTo>
                <a:lnTo>
                  <a:pt x="239" y="483"/>
                </a:lnTo>
                <a:lnTo>
                  <a:pt x="246" y="493"/>
                </a:lnTo>
                <a:lnTo>
                  <a:pt x="202" y="498"/>
                </a:lnTo>
                <a:lnTo>
                  <a:pt x="194" y="512"/>
                </a:lnTo>
                <a:lnTo>
                  <a:pt x="167" y="512"/>
                </a:lnTo>
                <a:lnTo>
                  <a:pt x="158" y="493"/>
                </a:lnTo>
                <a:lnTo>
                  <a:pt x="167" y="458"/>
                </a:lnTo>
                <a:lnTo>
                  <a:pt x="134" y="443"/>
                </a:lnTo>
                <a:lnTo>
                  <a:pt x="97" y="402"/>
                </a:lnTo>
                <a:lnTo>
                  <a:pt x="106" y="366"/>
                </a:lnTo>
                <a:lnTo>
                  <a:pt x="88" y="359"/>
                </a:lnTo>
                <a:lnTo>
                  <a:pt x="62" y="359"/>
                </a:lnTo>
                <a:lnTo>
                  <a:pt x="8" y="289"/>
                </a:lnTo>
                <a:lnTo>
                  <a:pt x="0" y="248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2" name="Freeform 35"/>
          <p:cNvSpPr>
            <a:spLocks/>
          </p:cNvSpPr>
          <p:nvPr/>
        </p:nvSpPr>
        <p:spPr bwMode="auto">
          <a:xfrm>
            <a:off x="5395913" y="3559175"/>
            <a:ext cx="349250" cy="615950"/>
          </a:xfrm>
          <a:custGeom>
            <a:avLst/>
            <a:gdLst>
              <a:gd name="T0" fmla="*/ 2147483647 w 283"/>
              <a:gd name="T1" fmla="*/ 2147483647 h 461"/>
              <a:gd name="T2" fmla="*/ 2147483647 w 283"/>
              <a:gd name="T3" fmla="*/ 0 h 461"/>
              <a:gd name="T4" fmla="*/ 2147483647 w 283"/>
              <a:gd name="T5" fmla="*/ 2147483647 h 461"/>
              <a:gd name="T6" fmla="*/ 2147483647 w 283"/>
              <a:gd name="T7" fmla="*/ 2147483647 h 461"/>
              <a:gd name="T8" fmla="*/ 2147483647 w 283"/>
              <a:gd name="T9" fmla="*/ 2147483647 h 461"/>
              <a:gd name="T10" fmla="*/ 2147483647 w 283"/>
              <a:gd name="T11" fmla="*/ 2147483647 h 461"/>
              <a:gd name="T12" fmla="*/ 2147483647 w 283"/>
              <a:gd name="T13" fmla="*/ 2147483647 h 461"/>
              <a:gd name="T14" fmla="*/ 2147483647 w 283"/>
              <a:gd name="T15" fmla="*/ 2147483647 h 461"/>
              <a:gd name="T16" fmla="*/ 2147483647 w 283"/>
              <a:gd name="T17" fmla="*/ 2147483647 h 461"/>
              <a:gd name="T18" fmla="*/ 0 w 283"/>
              <a:gd name="T19" fmla="*/ 2147483647 h 461"/>
              <a:gd name="T20" fmla="*/ 2147483647 w 283"/>
              <a:gd name="T21" fmla="*/ 2147483647 h 461"/>
              <a:gd name="T22" fmla="*/ 2147483647 w 283"/>
              <a:gd name="T23" fmla="*/ 2147483647 h 461"/>
              <a:gd name="T24" fmla="*/ 2147483647 w 283"/>
              <a:gd name="T25" fmla="*/ 2147483647 h 461"/>
              <a:gd name="T26" fmla="*/ 2147483647 w 283"/>
              <a:gd name="T27" fmla="*/ 2147483647 h 461"/>
              <a:gd name="T28" fmla="*/ 2147483647 w 283"/>
              <a:gd name="T29" fmla="*/ 2147483647 h 461"/>
              <a:gd name="T30" fmla="*/ 2147483647 w 283"/>
              <a:gd name="T31" fmla="*/ 2147483647 h 461"/>
              <a:gd name="T32" fmla="*/ 2147483647 w 283"/>
              <a:gd name="T33" fmla="*/ 2147483647 h 461"/>
              <a:gd name="T34" fmla="*/ 2147483647 w 283"/>
              <a:gd name="T35" fmla="*/ 2147483647 h 461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83"/>
              <a:gd name="T55" fmla="*/ 0 h 461"/>
              <a:gd name="T56" fmla="*/ 283 w 283"/>
              <a:gd name="T57" fmla="*/ 461 h 461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83" h="461">
                <a:moveTo>
                  <a:pt x="89" y="27"/>
                </a:moveTo>
                <a:lnTo>
                  <a:pt x="247" y="0"/>
                </a:lnTo>
                <a:lnTo>
                  <a:pt x="266" y="15"/>
                </a:lnTo>
                <a:lnTo>
                  <a:pt x="266" y="312"/>
                </a:lnTo>
                <a:lnTo>
                  <a:pt x="283" y="440"/>
                </a:lnTo>
                <a:lnTo>
                  <a:pt x="221" y="447"/>
                </a:lnTo>
                <a:lnTo>
                  <a:pt x="177" y="461"/>
                </a:lnTo>
                <a:lnTo>
                  <a:pt x="149" y="433"/>
                </a:lnTo>
                <a:lnTo>
                  <a:pt x="149" y="404"/>
                </a:lnTo>
                <a:lnTo>
                  <a:pt x="0" y="411"/>
                </a:lnTo>
                <a:lnTo>
                  <a:pt x="10" y="361"/>
                </a:lnTo>
                <a:lnTo>
                  <a:pt x="44" y="298"/>
                </a:lnTo>
                <a:lnTo>
                  <a:pt x="18" y="241"/>
                </a:lnTo>
                <a:lnTo>
                  <a:pt x="26" y="212"/>
                </a:lnTo>
                <a:lnTo>
                  <a:pt x="18" y="163"/>
                </a:lnTo>
                <a:lnTo>
                  <a:pt x="36" y="120"/>
                </a:lnTo>
                <a:lnTo>
                  <a:pt x="62" y="64"/>
                </a:lnTo>
                <a:lnTo>
                  <a:pt x="89" y="27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3" name="Freeform 36"/>
          <p:cNvSpPr>
            <a:spLocks/>
          </p:cNvSpPr>
          <p:nvPr/>
        </p:nvSpPr>
        <p:spPr bwMode="auto">
          <a:xfrm>
            <a:off x="5373688" y="2082800"/>
            <a:ext cx="546100" cy="244475"/>
          </a:xfrm>
          <a:custGeom>
            <a:avLst/>
            <a:gdLst>
              <a:gd name="T0" fmla="*/ 2147483647 w 442"/>
              <a:gd name="T1" fmla="*/ 2147483647 h 183"/>
              <a:gd name="T2" fmla="*/ 2147483647 w 442"/>
              <a:gd name="T3" fmla="*/ 2147483647 h 183"/>
              <a:gd name="T4" fmla="*/ 2147483647 w 442"/>
              <a:gd name="T5" fmla="*/ 2147483647 h 183"/>
              <a:gd name="T6" fmla="*/ 2147483647 w 442"/>
              <a:gd name="T7" fmla="*/ 2147483647 h 183"/>
              <a:gd name="T8" fmla="*/ 2147483647 w 442"/>
              <a:gd name="T9" fmla="*/ 2147483647 h 183"/>
              <a:gd name="T10" fmla="*/ 2147483647 w 442"/>
              <a:gd name="T11" fmla="*/ 2147483647 h 183"/>
              <a:gd name="T12" fmla="*/ 2147483647 w 442"/>
              <a:gd name="T13" fmla="*/ 2147483647 h 183"/>
              <a:gd name="T14" fmla="*/ 2147483647 w 442"/>
              <a:gd name="T15" fmla="*/ 2147483647 h 183"/>
              <a:gd name="T16" fmla="*/ 2147483647 w 442"/>
              <a:gd name="T17" fmla="*/ 2147483647 h 183"/>
              <a:gd name="T18" fmla="*/ 2147483647 w 442"/>
              <a:gd name="T19" fmla="*/ 2147483647 h 183"/>
              <a:gd name="T20" fmla="*/ 2147483647 w 442"/>
              <a:gd name="T21" fmla="*/ 2147483647 h 183"/>
              <a:gd name="T22" fmla="*/ 2147483647 w 442"/>
              <a:gd name="T23" fmla="*/ 2147483647 h 183"/>
              <a:gd name="T24" fmla="*/ 2147483647 w 442"/>
              <a:gd name="T25" fmla="*/ 2147483647 h 183"/>
              <a:gd name="T26" fmla="*/ 2147483647 w 442"/>
              <a:gd name="T27" fmla="*/ 2147483647 h 183"/>
              <a:gd name="T28" fmla="*/ 2147483647 w 442"/>
              <a:gd name="T29" fmla="*/ 2147483647 h 183"/>
              <a:gd name="T30" fmla="*/ 2147483647 w 442"/>
              <a:gd name="T31" fmla="*/ 2147483647 h 183"/>
              <a:gd name="T32" fmla="*/ 0 w 442"/>
              <a:gd name="T33" fmla="*/ 2147483647 h 183"/>
              <a:gd name="T34" fmla="*/ 2147483647 w 442"/>
              <a:gd name="T35" fmla="*/ 0 h 183"/>
              <a:gd name="T36" fmla="*/ 2147483647 w 442"/>
              <a:gd name="T37" fmla="*/ 2147483647 h 18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42"/>
              <a:gd name="T58" fmla="*/ 0 h 183"/>
              <a:gd name="T59" fmla="*/ 442 w 442"/>
              <a:gd name="T60" fmla="*/ 183 h 18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42" h="183">
                <a:moveTo>
                  <a:pt x="123" y="49"/>
                </a:moveTo>
                <a:lnTo>
                  <a:pt x="176" y="35"/>
                </a:lnTo>
                <a:lnTo>
                  <a:pt x="176" y="57"/>
                </a:lnTo>
                <a:lnTo>
                  <a:pt x="256" y="77"/>
                </a:lnTo>
                <a:lnTo>
                  <a:pt x="275" y="42"/>
                </a:lnTo>
                <a:lnTo>
                  <a:pt x="352" y="28"/>
                </a:lnTo>
                <a:lnTo>
                  <a:pt x="425" y="42"/>
                </a:lnTo>
                <a:lnTo>
                  <a:pt x="442" y="71"/>
                </a:lnTo>
                <a:lnTo>
                  <a:pt x="406" y="91"/>
                </a:lnTo>
                <a:lnTo>
                  <a:pt x="362" y="77"/>
                </a:lnTo>
                <a:lnTo>
                  <a:pt x="248" y="120"/>
                </a:lnTo>
                <a:lnTo>
                  <a:pt x="195" y="183"/>
                </a:lnTo>
                <a:lnTo>
                  <a:pt x="167" y="162"/>
                </a:lnTo>
                <a:lnTo>
                  <a:pt x="167" y="134"/>
                </a:lnTo>
                <a:lnTo>
                  <a:pt x="143" y="120"/>
                </a:lnTo>
                <a:lnTo>
                  <a:pt x="80" y="105"/>
                </a:lnTo>
                <a:lnTo>
                  <a:pt x="0" y="77"/>
                </a:lnTo>
                <a:lnTo>
                  <a:pt x="123" y="0"/>
                </a:lnTo>
                <a:lnTo>
                  <a:pt x="123" y="49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4" name="Freeform 37"/>
          <p:cNvSpPr>
            <a:spLocks/>
          </p:cNvSpPr>
          <p:nvPr/>
        </p:nvSpPr>
        <p:spPr bwMode="auto">
          <a:xfrm>
            <a:off x="5745163" y="2233613"/>
            <a:ext cx="360362" cy="495300"/>
          </a:xfrm>
          <a:custGeom>
            <a:avLst/>
            <a:gdLst>
              <a:gd name="T0" fmla="*/ 2147483647 w 291"/>
              <a:gd name="T1" fmla="*/ 0 h 370"/>
              <a:gd name="T2" fmla="*/ 2147483647 w 291"/>
              <a:gd name="T3" fmla="*/ 2147483647 h 370"/>
              <a:gd name="T4" fmla="*/ 2147483647 w 291"/>
              <a:gd name="T5" fmla="*/ 2147483647 h 370"/>
              <a:gd name="T6" fmla="*/ 2147483647 w 291"/>
              <a:gd name="T7" fmla="*/ 2147483647 h 370"/>
              <a:gd name="T8" fmla="*/ 2147483647 w 291"/>
              <a:gd name="T9" fmla="*/ 2147483647 h 370"/>
              <a:gd name="T10" fmla="*/ 2147483647 w 291"/>
              <a:gd name="T11" fmla="*/ 2147483647 h 370"/>
              <a:gd name="T12" fmla="*/ 2147483647 w 291"/>
              <a:gd name="T13" fmla="*/ 2147483647 h 370"/>
              <a:gd name="T14" fmla="*/ 2147483647 w 291"/>
              <a:gd name="T15" fmla="*/ 2147483647 h 370"/>
              <a:gd name="T16" fmla="*/ 2147483647 w 291"/>
              <a:gd name="T17" fmla="*/ 2147483647 h 370"/>
              <a:gd name="T18" fmla="*/ 2147483647 w 291"/>
              <a:gd name="T19" fmla="*/ 2147483647 h 370"/>
              <a:gd name="T20" fmla="*/ 0 w 291"/>
              <a:gd name="T21" fmla="*/ 2147483647 h 370"/>
              <a:gd name="T22" fmla="*/ 2147483647 w 291"/>
              <a:gd name="T23" fmla="*/ 2147483647 h 370"/>
              <a:gd name="T24" fmla="*/ 2147483647 w 291"/>
              <a:gd name="T25" fmla="*/ 2147483647 h 370"/>
              <a:gd name="T26" fmla="*/ 0 w 291"/>
              <a:gd name="T27" fmla="*/ 2147483647 h 370"/>
              <a:gd name="T28" fmla="*/ 2147483647 w 291"/>
              <a:gd name="T29" fmla="*/ 2147483647 h 370"/>
              <a:gd name="T30" fmla="*/ 2147483647 w 291"/>
              <a:gd name="T31" fmla="*/ 2147483647 h 370"/>
              <a:gd name="T32" fmla="*/ 2147483647 w 291"/>
              <a:gd name="T33" fmla="*/ 2147483647 h 370"/>
              <a:gd name="T34" fmla="*/ 2147483647 w 291"/>
              <a:gd name="T35" fmla="*/ 2147483647 h 370"/>
              <a:gd name="T36" fmla="*/ 2147483647 w 291"/>
              <a:gd name="T37" fmla="*/ 0 h 37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91"/>
              <a:gd name="T58" fmla="*/ 0 h 370"/>
              <a:gd name="T59" fmla="*/ 291 w 291"/>
              <a:gd name="T60" fmla="*/ 370 h 370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91" h="370">
                <a:moveTo>
                  <a:pt x="132" y="0"/>
                </a:moveTo>
                <a:lnTo>
                  <a:pt x="194" y="21"/>
                </a:lnTo>
                <a:lnTo>
                  <a:pt x="221" y="86"/>
                </a:lnTo>
                <a:lnTo>
                  <a:pt x="212" y="121"/>
                </a:lnTo>
                <a:lnTo>
                  <a:pt x="194" y="135"/>
                </a:lnTo>
                <a:lnTo>
                  <a:pt x="194" y="157"/>
                </a:lnTo>
                <a:lnTo>
                  <a:pt x="256" y="121"/>
                </a:lnTo>
                <a:lnTo>
                  <a:pt x="291" y="185"/>
                </a:lnTo>
                <a:lnTo>
                  <a:pt x="247" y="328"/>
                </a:lnTo>
                <a:lnTo>
                  <a:pt x="158" y="348"/>
                </a:lnTo>
                <a:lnTo>
                  <a:pt x="0" y="370"/>
                </a:lnTo>
                <a:lnTo>
                  <a:pt x="25" y="348"/>
                </a:lnTo>
                <a:lnTo>
                  <a:pt x="43" y="257"/>
                </a:lnTo>
                <a:lnTo>
                  <a:pt x="0" y="185"/>
                </a:lnTo>
                <a:lnTo>
                  <a:pt x="7" y="99"/>
                </a:lnTo>
                <a:lnTo>
                  <a:pt x="36" y="64"/>
                </a:lnTo>
                <a:lnTo>
                  <a:pt x="51" y="79"/>
                </a:lnTo>
                <a:lnTo>
                  <a:pt x="70" y="36"/>
                </a:lnTo>
                <a:lnTo>
                  <a:pt x="132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5" name="Freeform 38"/>
          <p:cNvSpPr>
            <a:spLocks/>
          </p:cNvSpPr>
          <p:nvPr/>
        </p:nvSpPr>
        <p:spPr bwMode="auto">
          <a:xfrm>
            <a:off x="5668963" y="2698750"/>
            <a:ext cx="315912" cy="511175"/>
          </a:xfrm>
          <a:custGeom>
            <a:avLst/>
            <a:gdLst>
              <a:gd name="T0" fmla="*/ 2147483647 w 256"/>
              <a:gd name="T1" fmla="*/ 2147483647 h 382"/>
              <a:gd name="T2" fmla="*/ 2147483647 w 256"/>
              <a:gd name="T3" fmla="*/ 0 h 382"/>
              <a:gd name="T4" fmla="*/ 2147483647 w 256"/>
              <a:gd name="T5" fmla="*/ 2147483647 h 382"/>
              <a:gd name="T6" fmla="*/ 2147483647 w 256"/>
              <a:gd name="T7" fmla="*/ 2147483647 h 382"/>
              <a:gd name="T8" fmla="*/ 2147483647 w 256"/>
              <a:gd name="T9" fmla="*/ 2147483647 h 382"/>
              <a:gd name="T10" fmla="*/ 2147483647 w 256"/>
              <a:gd name="T11" fmla="*/ 2147483647 h 382"/>
              <a:gd name="T12" fmla="*/ 2147483647 w 256"/>
              <a:gd name="T13" fmla="*/ 2147483647 h 382"/>
              <a:gd name="T14" fmla="*/ 2147483647 w 256"/>
              <a:gd name="T15" fmla="*/ 2147483647 h 382"/>
              <a:gd name="T16" fmla="*/ 2147483647 w 256"/>
              <a:gd name="T17" fmla="*/ 2147483647 h 382"/>
              <a:gd name="T18" fmla="*/ 2147483647 w 256"/>
              <a:gd name="T19" fmla="*/ 2147483647 h 382"/>
              <a:gd name="T20" fmla="*/ 0 w 256"/>
              <a:gd name="T21" fmla="*/ 2147483647 h 382"/>
              <a:gd name="T22" fmla="*/ 2147483647 w 256"/>
              <a:gd name="T23" fmla="*/ 2147483647 h 382"/>
              <a:gd name="T24" fmla="*/ 2147483647 w 256"/>
              <a:gd name="T25" fmla="*/ 2147483647 h 382"/>
              <a:gd name="T26" fmla="*/ 0 w 256"/>
              <a:gd name="T27" fmla="*/ 2147483647 h 382"/>
              <a:gd name="T28" fmla="*/ 2147483647 w 256"/>
              <a:gd name="T29" fmla="*/ 2147483647 h 382"/>
              <a:gd name="T30" fmla="*/ 2147483647 w 256"/>
              <a:gd name="T31" fmla="*/ 2147483647 h 38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56"/>
              <a:gd name="T49" fmla="*/ 0 h 382"/>
              <a:gd name="T50" fmla="*/ 256 w 256"/>
              <a:gd name="T51" fmla="*/ 382 h 38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56" h="382">
                <a:moveTo>
                  <a:pt x="62" y="22"/>
                </a:moveTo>
                <a:lnTo>
                  <a:pt x="220" y="0"/>
                </a:lnTo>
                <a:lnTo>
                  <a:pt x="256" y="255"/>
                </a:lnTo>
                <a:lnTo>
                  <a:pt x="256" y="277"/>
                </a:lnTo>
                <a:lnTo>
                  <a:pt x="212" y="290"/>
                </a:lnTo>
                <a:lnTo>
                  <a:pt x="186" y="341"/>
                </a:lnTo>
                <a:lnTo>
                  <a:pt x="150" y="341"/>
                </a:lnTo>
                <a:lnTo>
                  <a:pt x="132" y="369"/>
                </a:lnTo>
                <a:lnTo>
                  <a:pt x="87" y="376"/>
                </a:lnTo>
                <a:lnTo>
                  <a:pt x="62" y="369"/>
                </a:lnTo>
                <a:lnTo>
                  <a:pt x="0" y="382"/>
                </a:lnTo>
                <a:lnTo>
                  <a:pt x="45" y="311"/>
                </a:lnTo>
                <a:lnTo>
                  <a:pt x="26" y="270"/>
                </a:lnTo>
                <a:lnTo>
                  <a:pt x="0" y="36"/>
                </a:lnTo>
                <a:lnTo>
                  <a:pt x="45" y="44"/>
                </a:lnTo>
                <a:lnTo>
                  <a:pt x="62" y="22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6" name="Freeform 39"/>
          <p:cNvSpPr>
            <a:spLocks/>
          </p:cNvSpPr>
          <p:nvPr/>
        </p:nvSpPr>
        <p:spPr bwMode="auto">
          <a:xfrm>
            <a:off x="5568950" y="3021013"/>
            <a:ext cx="690563" cy="368300"/>
          </a:xfrm>
          <a:custGeom>
            <a:avLst/>
            <a:gdLst>
              <a:gd name="T0" fmla="*/ 2147483647 w 558"/>
              <a:gd name="T1" fmla="*/ 2147483647 h 275"/>
              <a:gd name="T2" fmla="*/ 2147483647 w 558"/>
              <a:gd name="T3" fmla="*/ 2147483647 h 275"/>
              <a:gd name="T4" fmla="*/ 2147483647 w 558"/>
              <a:gd name="T5" fmla="*/ 2147483647 h 275"/>
              <a:gd name="T6" fmla="*/ 2147483647 w 558"/>
              <a:gd name="T7" fmla="*/ 2147483647 h 275"/>
              <a:gd name="T8" fmla="*/ 2147483647 w 558"/>
              <a:gd name="T9" fmla="*/ 2147483647 h 275"/>
              <a:gd name="T10" fmla="*/ 2147483647 w 558"/>
              <a:gd name="T11" fmla="*/ 2147483647 h 275"/>
              <a:gd name="T12" fmla="*/ 2147483647 w 558"/>
              <a:gd name="T13" fmla="*/ 2147483647 h 275"/>
              <a:gd name="T14" fmla="*/ 2147483647 w 558"/>
              <a:gd name="T15" fmla="*/ 2147483647 h 275"/>
              <a:gd name="T16" fmla="*/ 2147483647 w 558"/>
              <a:gd name="T17" fmla="*/ 2147483647 h 275"/>
              <a:gd name="T18" fmla="*/ 2147483647 w 558"/>
              <a:gd name="T19" fmla="*/ 2147483647 h 275"/>
              <a:gd name="T20" fmla="*/ 2147483647 w 558"/>
              <a:gd name="T21" fmla="*/ 2147483647 h 275"/>
              <a:gd name="T22" fmla="*/ 2147483647 w 558"/>
              <a:gd name="T23" fmla="*/ 2147483647 h 275"/>
              <a:gd name="T24" fmla="*/ 2147483647 w 558"/>
              <a:gd name="T25" fmla="*/ 2147483647 h 275"/>
              <a:gd name="T26" fmla="*/ 2147483647 w 558"/>
              <a:gd name="T27" fmla="*/ 2147483647 h 275"/>
              <a:gd name="T28" fmla="*/ 2147483647 w 558"/>
              <a:gd name="T29" fmla="*/ 0 h 275"/>
              <a:gd name="T30" fmla="*/ 2147483647 w 558"/>
              <a:gd name="T31" fmla="*/ 2147483647 h 275"/>
              <a:gd name="T32" fmla="*/ 2147483647 w 558"/>
              <a:gd name="T33" fmla="*/ 2147483647 h 275"/>
              <a:gd name="T34" fmla="*/ 2147483647 w 558"/>
              <a:gd name="T35" fmla="*/ 2147483647 h 275"/>
              <a:gd name="T36" fmla="*/ 2147483647 w 558"/>
              <a:gd name="T37" fmla="*/ 2147483647 h 275"/>
              <a:gd name="T38" fmla="*/ 2147483647 w 558"/>
              <a:gd name="T39" fmla="*/ 2147483647 h 275"/>
              <a:gd name="T40" fmla="*/ 2147483647 w 558"/>
              <a:gd name="T41" fmla="*/ 2147483647 h 275"/>
              <a:gd name="T42" fmla="*/ 2147483647 w 558"/>
              <a:gd name="T43" fmla="*/ 2147483647 h 275"/>
              <a:gd name="T44" fmla="*/ 0 w 558"/>
              <a:gd name="T45" fmla="*/ 2147483647 h 275"/>
              <a:gd name="T46" fmla="*/ 2147483647 w 558"/>
              <a:gd name="T47" fmla="*/ 2147483647 h 27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558"/>
              <a:gd name="T73" fmla="*/ 0 h 275"/>
              <a:gd name="T74" fmla="*/ 558 w 558"/>
              <a:gd name="T75" fmla="*/ 275 h 27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558" h="275">
                <a:moveTo>
                  <a:pt x="17" y="245"/>
                </a:moveTo>
                <a:lnTo>
                  <a:pt x="8" y="209"/>
                </a:lnTo>
                <a:lnTo>
                  <a:pt x="52" y="204"/>
                </a:lnTo>
                <a:lnTo>
                  <a:pt x="45" y="195"/>
                </a:lnTo>
                <a:lnTo>
                  <a:pt x="80" y="177"/>
                </a:lnTo>
                <a:lnTo>
                  <a:pt x="80" y="140"/>
                </a:lnTo>
                <a:lnTo>
                  <a:pt x="142" y="128"/>
                </a:lnTo>
                <a:lnTo>
                  <a:pt x="167" y="135"/>
                </a:lnTo>
                <a:lnTo>
                  <a:pt x="212" y="128"/>
                </a:lnTo>
                <a:lnTo>
                  <a:pt x="230" y="99"/>
                </a:lnTo>
                <a:lnTo>
                  <a:pt x="265" y="99"/>
                </a:lnTo>
                <a:lnTo>
                  <a:pt x="291" y="49"/>
                </a:lnTo>
                <a:lnTo>
                  <a:pt x="336" y="36"/>
                </a:lnTo>
                <a:lnTo>
                  <a:pt x="336" y="14"/>
                </a:lnTo>
                <a:lnTo>
                  <a:pt x="363" y="0"/>
                </a:lnTo>
                <a:lnTo>
                  <a:pt x="423" y="29"/>
                </a:lnTo>
                <a:lnTo>
                  <a:pt x="477" y="22"/>
                </a:lnTo>
                <a:lnTo>
                  <a:pt x="495" y="36"/>
                </a:lnTo>
                <a:lnTo>
                  <a:pt x="504" y="70"/>
                </a:lnTo>
                <a:lnTo>
                  <a:pt x="522" y="106"/>
                </a:lnTo>
                <a:lnTo>
                  <a:pt x="558" y="113"/>
                </a:lnTo>
                <a:lnTo>
                  <a:pt x="451" y="209"/>
                </a:lnTo>
                <a:lnTo>
                  <a:pt x="0" y="275"/>
                </a:lnTo>
                <a:lnTo>
                  <a:pt x="17" y="245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7" name="Freeform 40"/>
          <p:cNvSpPr>
            <a:spLocks/>
          </p:cNvSpPr>
          <p:nvPr/>
        </p:nvSpPr>
        <p:spPr bwMode="auto">
          <a:xfrm>
            <a:off x="5505450" y="3267075"/>
            <a:ext cx="795338" cy="327025"/>
          </a:xfrm>
          <a:custGeom>
            <a:avLst/>
            <a:gdLst>
              <a:gd name="T0" fmla="*/ 2147483647 w 644"/>
              <a:gd name="T1" fmla="*/ 2147483647 h 245"/>
              <a:gd name="T2" fmla="*/ 2147483647 w 644"/>
              <a:gd name="T3" fmla="*/ 2147483647 h 245"/>
              <a:gd name="T4" fmla="*/ 2147483647 w 644"/>
              <a:gd name="T5" fmla="*/ 2147483647 h 245"/>
              <a:gd name="T6" fmla="*/ 2147483647 w 644"/>
              <a:gd name="T7" fmla="*/ 0 h 245"/>
              <a:gd name="T8" fmla="*/ 2147483647 w 644"/>
              <a:gd name="T9" fmla="*/ 2147483647 h 245"/>
              <a:gd name="T10" fmla="*/ 2147483647 w 644"/>
              <a:gd name="T11" fmla="*/ 2147483647 h 245"/>
              <a:gd name="T12" fmla="*/ 2147483647 w 644"/>
              <a:gd name="T13" fmla="*/ 2147483647 h 245"/>
              <a:gd name="T14" fmla="*/ 2147483647 w 644"/>
              <a:gd name="T15" fmla="*/ 2147483647 h 245"/>
              <a:gd name="T16" fmla="*/ 2147483647 w 644"/>
              <a:gd name="T17" fmla="*/ 2147483647 h 245"/>
              <a:gd name="T18" fmla="*/ 2147483647 w 644"/>
              <a:gd name="T19" fmla="*/ 2147483647 h 245"/>
              <a:gd name="T20" fmla="*/ 0 w 644"/>
              <a:gd name="T21" fmla="*/ 2147483647 h 245"/>
              <a:gd name="T22" fmla="*/ 0 w 644"/>
              <a:gd name="T23" fmla="*/ 2147483647 h 245"/>
              <a:gd name="T24" fmla="*/ 2147483647 w 644"/>
              <a:gd name="T25" fmla="*/ 2147483647 h 24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44"/>
              <a:gd name="T40" fmla="*/ 0 h 245"/>
              <a:gd name="T41" fmla="*/ 644 w 644"/>
              <a:gd name="T42" fmla="*/ 245 h 245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44" h="245">
                <a:moveTo>
                  <a:pt x="16" y="139"/>
                </a:moveTo>
                <a:lnTo>
                  <a:pt x="52" y="92"/>
                </a:lnTo>
                <a:lnTo>
                  <a:pt x="503" y="26"/>
                </a:lnTo>
                <a:lnTo>
                  <a:pt x="644" y="0"/>
                </a:lnTo>
                <a:lnTo>
                  <a:pt x="618" y="56"/>
                </a:lnTo>
                <a:lnTo>
                  <a:pt x="592" y="56"/>
                </a:lnTo>
                <a:lnTo>
                  <a:pt x="493" y="133"/>
                </a:lnTo>
                <a:lnTo>
                  <a:pt x="475" y="169"/>
                </a:lnTo>
                <a:lnTo>
                  <a:pt x="388" y="182"/>
                </a:lnTo>
                <a:lnTo>
                  <a:pt x="158" y="218"/>
                </a:lnTo>
                <a:lnTo>
                  <a:pt x="0" y="245"/>
                </a:lnTo>
                <a:lnTo>
                  <a:pt x="0" y="211"/>
                </a:lnTo>
                <a:lnTo>
                  <a:pt x="16" y="139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8" name="Freeform 41"/>
          <p:cNvSpPr>
            <a:spLocks/>
          </p:cNvSpPr>
          <p:nvPr/>
        </p:nvSpPr>
        <p:spPr bwMode="auto">
          <a:xfrm>
            <a:off x="5702300" y="3511550"/>
            <a:ext cx="390525" cy="654050"/>
          </a:xfrm>
          <a:custGeom>
            <a:avLst/>
            <a:gdLst>
              <a:gd name="T0" fmla="*/ 2147483647 w 316"/>
              <a:gd name="T1" fmla="*/ 2147483647 h 488"/>
              <a:gd name="T2" fmla="*/ 2147483647 w 316"/>
              <a:gd name="T3" fmla="*/ 2147483647 h 488"/>
              <a:gd name="T4" fmla="*/ 2147483647 w 316"/>
              <a:gd name="T5" fmla="*/ 2147483647 h 488"/>
              <a:gd name="T6" fmla="*/ 2147483647 w 316"/>
              <a:gd name="T7" fmla="*/ 2147483647 h 488"/>
              <a:gd name="T8" fmla="*/ 2147483647 w 316"/>
              <a:gd name="T9" fmla="*/ 2147483647 h 488"/>
              <a:gd name="T10" fmla="*/ 2147483647 w 316"/>
              <a:gd name="T11" fmla="*/ 2147483647 h 488"/>
              <a:gd name="T12" fmla="*/ 2147483647 w 316"/>
              <a:gd name="T13" fmla="*/ 2147483647 h 488"/>
              <a:gd name="T14" fmla="*/ 2147483647 w 316"/>
              <a:gd name="T15" fmla="*/ 2147483647 h 488"/>
              <a:gd name="T16" fmla="*/ 2147483647 w 316"/>
              <a:gd name="T17" fmla="*/ 2147483647 h 488"/>
              <a:gd name="T18" fmla="*/ 2147483647 w 316"/>
              <a:gd name="T19" fmla="*/ 2147483647 h 488"/>
              <a:gd name="T20" fmla="*/ 2147483647 w 316"/>
              <a:gd name="T21" fmla="*/ 2147483647 h 488"/>
              <a:gd name="T22" fmla="*/ 2147483647 w 316"/>
              <a:gd name="T23" fmla="*/ 2147483647 h 488"/>
              <a:gd name="T24" fmla="*/ 0 w 316"/>
              <a:gd name="T25" fmla="*/ 2147483647 h 488"/>
              <a:gd name="T26" fmla="*/ 2147483647 w 316"/>
              <a:gd name="T27" fmla="*/ 0 h 488"/>
              <a:gd name="T28" fmla="*/ 2147483647 w 316"/>
              <a:gd name="T29" fmla="*/ 2147483647 h 48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16"/>
              <a:gd name="T46" fmla="*/ 0 h 488"/>
              <a:gd name="T47" fmla="*/ 316 w 316"/>
              <a:gd name="T48" fmla="*/ 488 h 48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16" h="488">
                <a:moveTo>
                  <a:pt x="291" y="220"/>
                </a:moveTo>
                <a:lnTo>
                  <a:pt x="316" y="270"/>
                </a:lnTo>
                <a:lnTo>
                  <a:pt x="291" y="312"/>
                </a:lnTo>
                <a:lnTo>
                  <a:pt x="300" y="389"/>
                </a:lnTo>
                <a:lnTo>
                  <a:pt x="87" y="411"/>
                </a:lnTo>
                <a:lnTo>
                  <a:pt x="105" y="439"/>
                </a:lnTo>
                <a:lnTo>
                  <a:pt x="123" y="454"/>
                </a:lnTo>
                <a:lnTo>
                  <a:pt x="80" y="488"/>
                </a:lnTo>
                <a:lnTo>
                  <a:pt x="71" y="439"/>
                </a:lnTo>
                <a:lnTo>
                  <a:pt x="35" y="475"/>
                </a:lnTo>
                <a:lnTo>
                  <a:pt x="18" y="347"/>
                </a:lnTo>
                <a:lnTo>
                  <a:pt x="18" y="50"/>
                </a:lnTo>
                <a:lnTo>
                  <a:pt x="0" y="35"/>
                </a:lnTo>
                <a:lnTo>
                  <a:pt x="229" y="0"/>
                </a:lnTo>
                <a:lnTo>
                  <a:pt x="291" y="22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29" name="Freeform 42"/>
          <p:cNvSpPr>
            <a:spLocks/>
          </p:cNvSpPr>
          <p:nvPr/>
        </p:nvSpPr>
        <p:spPr bwMode="auto">
          <a:xfrm>
            <a:off x="5808663" y="4006850"/>
            <a:ext cx="841375" cy="654050"/>
          </a:xfrm>
          <a:custGeom>
            <a:avLst/>
            <a:gdLst>
              <a:gd name="T0" fmla="*/ 0 w 681"/>
              <a:gd name="T1" fmla="*/ 2147483647 h 488"/>
              <a:gd name="T2" fmla="*/ 2147483647 w 681"/>
              <a:gd name="T3" fmla="*/ 2147483647 h 488"/>
              <a:gd name="T4" fmla="*/ 2147483647 w 681"/>
              <a:gd name="T5" fmla="*/ 2147483647 h 488"/>
              <a:gd name="T6" fmla="*/ 2147483647 w 681"/>
              <a:gd name="T7" fmla="*/ 2147483647 h 488"/>
              <a:gd name="T8" fmla="*/ 2147483647 w 681"/>
              <a:gd name="T9" fmla="*/ 2147483647 h 488"/>
              <a:gd name="T10" fmla="*/ 2147483647 w 681"/>
              <a:gd name="T11" fmla="*/ 0 h 488"/>
              <a:gd name="T12" fmla="*/ 2147483647 w 681"/>
              <a:gd name="T13" fmla="*/ 0 h 488"/>
              <a:gd name="T14" fmla="*/ 2147483647 w 681"/>
              <a:gd name="T15" fmla="*/ 2147483647 h 488"/>
              <a:gd name="T16" fmla="*/ 2147483647 w 681"/>
              <a:gd name="T17" fmla="*/ 2147483647 h 488"/>
              <a:gd name="T18" fmla="*/ 2147483647 w 681"/>
              <a:gd name="T19" fmla="*/ 2147483647 h 488"/>
              <a:gd name="T20" fmla="*/ 2147483647 w 681"/>
              <a:gd name="T21" fmla="*/ 2147483647 h 488"/>
              <a:gd name="T22" fmla="*/ 2147483647 w 681"/>
              <a:gd name="T23" fmla="*/ 2147483647 h 488"/>
              <a:gd name="T24" fmla="*/ 2147483647 w 681"/>
              <a:gd name="T25" fmla="*/ 2147483647 h 488"/>
              <a:gd name="T26" fmla="*/ 2147483647 w 681"/>
              <a:gd name="T27" fmla="*/ 2147483647 h 488"/>
              <a:gd name="T28" fmla="*/ 2147483647 w 681"/>
              <a:gd name="T29" fmla="*/ 2147483647 h 488"/>
              <a:gd name="T30" fmla="*/ 2147483647 w 681"/>
              <a:gd name="T31" fmla="*/ 2147483647 h 488"/>
              <a:gd name="T32" fmla="*/ 2147483647 w 681"/>
              <a:gd name="T33" fmla="*/ 2147483647 h 488"/>
              <a:gd name="T34" fmla="*/ 2147483647 w 681"/>
              <a:gd name="T35" fmla="*/ 2147483647 h 488"/>
              <a:gd name="T36" fmla="*/ 2147483647 w 681"/>
              <a:gd name="T37" fmla="*/ 2147483647 h 488"/>
              <a:gd name="T38" fmla="*/ 2147483647 w 681"/>
              <a:gd name="T39" fmla="*/ 2147483647 h 488"/>
              <a:gd name="T40" fmla="*/ 2147483647 w 681"/>
              <a:gd name="T41" fmla="*/ 2147483647 h 488"/>
              <a:gd name="T42" fmla="*/ 2147483647 w 681"/>
              <a:gd name="T43" fmla="*/ 2147483647 h 488"/>
              <a:gd name="T44" fmla="*/ 2147483647 w 681"/>
              <a:gd name="T45" fmla="*/ 2147483647 h 488"/>
              <a:gd name="T46" fmla="*/ 2147483647 w 681"/>
              <a:gd name="T47" fmla="*/ 2147483647 h 488"/>
              <a:gd name="T48" fmla="*/ 2147483647 w 681"/>
              <a:gd name="T49" fmla="*/ 2147483647 h 488"/>
              <a:gd name="T50" fmla="*/ 2147483647 w 681"/>
              <a:gd name="T51" fmla="*/ 2147483647 h 488"/>
              <a:gd name="T52" fmla="*/ 2147483647 w 681"/>
              <a:gd name="T53" fmla="*/ 2147483647 h 488"/>
              <a:gd name="T54" fmla="*/ 2147483647 w 681"/>
              <a:gd name="T55" fmla="*/ 2147483647 h 488"/>
              <a:gd name="T56" fmla="*/ 2147483647 w 681"/>
              <a:gd name="T57" fmla="*/ 2147483647 h 488"/>
              <a:gd name="T58" fmla="*/ 0 w 681"/>
              <a:gd name="T59" fmla="*/ 2147483647 h 48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681"/>
              <a:gd name="T91" fmla="*/ 0 h 488"/>
              <a:gd name="T92" fmla="*/ 681 w 681"/>
              <a:gd name="T93" fmla="*/ 488 h 48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681" h="488">
                <a:moveTo>
                  <a:pt x="0" y="41"/>
                </a:moveTo>
                <a:lnTo>
                  <a:pt x="213" y="21"/>
                </a:lnTo>
                <a:lnTo>
                  <a:pt x="230" y="35"/>
                </a:lnTo>
                <a:lnTo>
                  <a:pt x="425" y="27"/>
                </a:lnTo>
                <a:lnTo>
                  <a:pt x="443" y="41"/>
                </a:lnTo>
                <a:lnTo>
                  <a:pt x="451" y="0"/>
                </a:lnTo>
                <a:lnTo>
                  <a:pt x="487" y="0"/>
                </a:lnTo>
                <a:lnTo>
                  <a:pt x="637" y="248"/>
                </a:lnTo>
                <a:lnTo>
                  <a:pt x="672" y="303"/>
                </a:lnTo>
                <a:lnTo>
                  <a:pt x="681" y="397"/>
                </a:lnTo>
                <a:lnTo>
                  <a:pt x="654" y="476"/>
                </a:lnTo>
                <a:lnTo>
                  <a:pt x="609" y="488"/>
                </a:lnTo>
                <a:lnTo>
                  <a:pt x="583" y="438"/>
                </a:lnTo>
                <a:lnTo>
                  <a:pt x="540" y="432"/>
                </a:lnTo>
                <a:lnTo>
                  <a:pt x="513" y="326"/>
                </a:lnTo>
                <a:lnTo>
                  <a:pt x="487" y="326"/>
                </a:lnTo>
                <a:lnTo>
                  <a:pt x="460" y="296"/>
                </a:lnTo>
                <a:lnTo>
                  <a:pt x="460" y="254"/>
                </a:lnTo>
                <a:lnTo>
                  <a:pt x="434" y="248"/>
                </a:lnTo>
                <a:lnTo>
                  <a:pt x="443" y="197"/>
                </a:lnTo>
                <a:lnTo>
                  <a:pt x="425" y="148"/>
                </a:lnTo>
                <a:lnTo>
                  <a:pt x="373" y="105"/>
                </a:lnTo>
                <a:lnTo>
                  <a:pt x="311" y="71"/>
                </a:lnTo>
                <a:lnTo>
                  <a:pt x="222" y="134"/>
                </a:lnTo>
                <a:lnTo>
                  <a:pt x="177" y="86"/>
                </a:lnTo>
                <a:lnTo>
                  <a:pt x="135" y="77"/>
                </a:lnTo>
                <a:lnTo>
                  <a:pt x="90" y="98"/>
                </a:lnTo>
                <a:lnTo>
                  <a:pt x="37" y="84"/>
                </a:lnTo>
                <a:lnTo>
                  <a:pt x="19" y="71"/>
                </a:lnTo>
                <a:lnTo>
                  <a:pt x="0" y="41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0" name="Freeform 43"/>
          <p:cNvSpPr>
            <a:spLocks/>
          </p:cNvSpPr>
          <p:nvPr/>
        </p:nvSpPr>
        <p:spPr bwMode="auto">
          <a:xfrm>
            <a:off x="5940425" y="2595563"/>
            <a:ext cx="371475" cy="474662"/>
          </a:xfrm>
          <a:custGeom>
            <a:avLst/>
            <a:gdLst>
              <a:gd name="T0" fmla="*/ 2147483647 w 300"/>
              <a:gd name="T1" fmla="*/ 2147483647 h 355"/>
              <a:gd name="T2" fmla="*/ 2147483647 w 300"/>
              <a:gd name="T3" fmla="*/ 2147483647 h 355"/>
              <a:gd name="T4" fmla="*/ 2147483647 w 300"/>
              <a:gd name="T5" fmla="*/ 2147483647 h 355"/>
              <a:gd name="T6" fmla="*/ 2147483647 w 300"/>
              <a:gd name="T7" fmla="*/ 2147483647 h 355"/>
              <a:gd name="T8" fmla="*/ 2147483647 w 300"/>
              <a:gd name="T9" fmla="*/ 2147483647 h 355"/>
              <a:gd name="T10" fmla="*/ 2147483647 w 300"/>
              <a:gd name="T11" fmla="*/ 0 h 355"/>
              <a:gd name="T12" fmla="*/ 2147483647 w 300"/>
              <a:gd name="T13" fmla="*/ 2147483647 h 355"/>
              <a:gd name="T14" fmla="*/ 2147483647 w 300"/>
              <a:gd name="T15" fmla="*/ 2147483647 h 355"/>
              <a:gd name="T16" fmla="*/ 2147483647 w 300"/>
              <a:gd name="T17" fmla="*/ 2147483647 h 355"/>
              <a:gd name="T18" fmla="*/ 2147483647 w 300"/>
              <a:gd name="T19" fmla="*/ 2147483647 h 355"/>
              <a:gd name="T20" fmla="*/ 2147483647 w 300"/>
              <a:gd name="T21" fmla="*/ 2147483647 h 355"/>
              <a:gd name="T22" fmla="*/ 2147483647 w 300"/>
              <a:gd name="T23" fmla="*/ 2147483647 h 355"/>
              <a:gd name="T24" fmla="*/ 2147483647 w 300"/>
              <a:gd name="T25" fmla="*/ 2147483647 h 355"/>
              <a:gd name="T26" fmla="*/ 2147483647 w 300"/>
              <a:gd name="T27" fmla="*/ 2147483647 h 355"/>
              <a:gd name="T28" fmla="*/ 2147483647 w 300"/>
              <a:gd name="T29" fmla="*/ 2147483647 h 355"/>
              <a:gd name="T30" fmla="*/ 0 w 300"/>
              <a:gd name="T31" fmla="*/ 2147483647 h 355"/>
              <a:gd name="T32" fmla="*/ 2147483647 w 300"/>
              <a:gd name="T33" fmla="*/ 2147483647 h 35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00"/>
              <a:gd name="T52" fmla="*/ 0 h 355"/>
              <a:gd name="T53" fmla="*/ 300 w 300"/>
              <a:gd name="T54" fmla="*/ 355 h 355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00" h="355">
                <a:moveTo>
                  <a:pt x="89" y="58"/>
                </a:moveTo>
                <a:lnTo>
                  <a:pt x="133" y="71"/>
                </a:lnTo>
                <a:lnTo>
                  <a:pt x="141" y="85"/>
                </a:lnTo>
                <a:lnTo>
                  <a:pt x="230" y="42"/>
                </a:lnTo>
                <a:lnTo>
                  <a:pt x="239" y="14"/>
                </a:lnTo>
                <a:lnTo>
                  <a:pt x="282" y="0"/>
                </a:lnTo>
                <a:lnTo>
                  <a:pt x="300" y="118"/>
                </a:lnTo>
                <a:lnTo>
                  <a:pt x="300" y="234"/>
                </a:lnTo>
                <a:lnTo>
                  <a:pt x="264" y="270"/>
                </a:lnTo>
                <a:lnTo>
                  <a:pt x="222" y="333"/>
                </a:lnTo>
                <a:lnTo>
                  <a:pt x="195" y="355"/>
                </a:lnTo>
                <a:lnTo>
                  <a:pt x="177" y="341"/>
                </a:lnTo>
                <a:lnTo>
                  <a:pt x="123" y="348"/>
                </a:lnTo>
                <a:lnTo>
                  <a:pt x="64" y="319"/>
                </a:lnTo>
                <a:lnTo>
                  <a:pt x="36" y="333"/>
                </a:lnTo>
                <a:lnTo>
                  <a:pt x="0" y="78"/>
                </a:lnTo>
                <a:lnTo>
                  <a:pt x="89" y="58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1" name="Freeform 44"/>
          <p:cNvSpPr>
            <a:spLocks/>
          </p:cNvSpPr>
          <p:nvPr/>
        </p:nvSpPr>
        <p:spPr bwMode="auto">
          <a:xfrm>
            <a:off x="5984875" y="3482975"/>
            <a:ext cx="468313" cy="579438"/>
          </a:xfrm>
          <a:custGeom>
            <a:avLst/>
            <a:gdLst>
              <a:gd name="T0" fmla="*/ 0 w 379"/>
              <a:gd name="T1" fmla="*/ 2147483647 h 432"/>
              <a:gd name="T2" fmla="*/ 2147483647 w 379"/>
              <a:gd name="T3" fmla="*/ 2147483647 h 432"/>
              <a:gd name="T4" fmla="*/ 2147483647 w 379"/>
              <a:gd name="T5" fmla="*/ 0 h 432"/>
              <a:gd name="T6" fmla="*/ 2147483647 w 379"/>
              <a:gd name="T7" fmla="*/ 2147483647 h 432"/>
              <a:gd name="T8" fmla="*/ 2147483647 w 379"/>
              <a:gd name="T9" fmla="*/ 2147483647 h 432"/>
              <a:gd name="T10" fmla="*/ 2147483647 w 379"/>
              <a:gd name="T11" fmla="*/ 2147483647 h 432"/>
              <a:gd name="T12" fmla="*/ 2147483647 w 379"/>
              <a:gd name="T13" fmla="*/ 2147483647 h 432"/>
              <a:gd name="T14" fmla="*/ 2147483647 w 379"/>
              <a:gd name="T15" fmla="*/ 2147483647 h 432"/>
              <a:gd name="T16" fmla="*/ 2147483647 w 379"/>
              <a:gd name="T17" fmla="*/ 2147483647 h 432"/>
              <a:gd name="T18" fmla="*/ 2147483647 w 379"/>
              <a:gd name="T19" fmla="*/ 2147483647 h 432"/>
              <a:gd name="T20" fmla="*/ 2147483647 w 379"/>
              <a:gd name="T21" fmla="*/ 2147483647 h 432"/>
              <a:gd name="T22" fmla="*/ 2147483647 w 379"/>
              <a:gd name="T23" fmla="*/ 2147483647 h 432"/>
              <a:gd name="T24" fmla="*/ 2147483647 w 379"/>
              <a:gd name="T25" fmla="*/ 2147483647 h 432"/>
              <a:gd name="T26" fmla="*/ 2147483647 w 379"/>
              <a:gd name="T27" fmla="*/ 2147483647 h 432"/>
              <a:gd name="T28" fmla="*/ 2147483647 w 379"/>
              <a:gd name="T29" fmla="*/ 2147483647 h 432"/>
              <a:gd name="T30" fmla="*/ 2147483647 w 379"/>
              <a:gd name="T31" fmla="*/ 2147483647 h 432"/>
              <a:gd name="T32" fmla="*/ 2147483647 w 379"/>
              <a:gd name="T33" fmla="*/ 2147483647 h 432"/>
              <a:gd name="T34" fmla="*/ 2147483647 w 379"/>
              <a:gd name="T35" fmla="*/ 2147483647 h 432"/>
              <a:gd name="T36" fmla="*/ 2147483647 w 379"/>
              <a:gd name="T37" fmla="*/ 2147483647 h 432"/>
              <a:gd name="T38" fmla="*/ 2147483647 w 379"/>
              <a:gd name="T39" fmla="*/ 2147483647 h 432"/>
              <a:gd name="T40" fmla="*/ 2147483647 w 379"/>
              <a:gd name="T41" fmla="*/ 2147483647 h 432"/>
              <a:gd name="T42" fmla="*/ 2147483647 w 379"/>
              <a:gd name="T43" fmla="*/ 2147483647 h 432"/>
              <a:gd name="T44" fmla="*/ 2147483647 w 379"/>
              <a:gd name="T45" fmla="*/ 2147483647 h 432"/>
              <a:gd name="T46" fmla="*/ 0 w 379"/>
              <a:gd name="T47" fmla="*/ 2147483647 h 43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379"/>
              <a:gd name="T73" fmla="*/ 0 h 432"/>
              <a:gd name="T74" fmla="*/ 379 w 379"/>
              <a:gd name="T75" fmla="*/ 432 h 432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379" h="432">
                <a:moveTo>
                  <a:pt x="0" y="21"/>
                </a:moveTo>
                <a:lnTo>
                  <a:pt x="87" y="8"/>
                </a:lnTo>
                <a:lnTo>
                  <a:pt x="178" y="0"/>
                </a:lnTo>
                <a:lnTo>
                  <a:pt x="168" y="43"/>
                </a:lnTo>
                <a:lnTo>
                  <a:pt x="212" y="49"/>
                </a:lnTo>
                <a:lnTo>
                  <a:pt x="222" y="83"/>
                </a:lnTo>
                <a:lnTo>
                  <a:pt x="256" y="120"/>
                </a:lnTo>
                <a:lnTo>
                  <a:pt x="291" y="162"/>
                </a:lnTo>
                <a:lnTo>
                  <a:pt x="325" y="191"/>
                </a:lnTo>
                <a:lnTo>
                  <a:pt x="325" y="212"/>
                </a:lnTo>
                <a:lnTo>
                  <a:pt x="353" y="227"/>
                </a:lnTo>
                <a:lnTo>
                  <a:pt x="353" y="247"/>
                </a:lnTo>
                <a:lnTo>
                  <a:pt x="370" y="255"/>
                </a:lnTo>
                <a:lnTo>
                  <a:pt x="379" y="247"/>
                </a:lnTo>
                <a:lnTo>
                  <a:pt x="344" y="391"/>
                </a:lnTo>
                <a:lnTo>
                  <a:pt x="308" y="391"/>
                </a:lnTo>
                <a:lnTo>
                  <a:pt x="301" y="432"/>
                </a:lnTo>
                <a:lnTo>
                  <a:pt x="282" y="417"/>
                </a:lnTo>
                <a:lnTo>
                  <a:pt x="87" y="426"/>
                </a:lnTo>
                <a:lnTo>
                  <a:pt x="70" y="412"/>
                </a:lnTo>
                <a:lnTo>
                  <a:pt x="62" y="335"/>
                </a:lnTo>
                <a:lnTo>
                  <a:pt x="87" y="291"/>
                </a:lnTo>
                <a:lnTo>
                  <a:pt x="62" y="241"/>
                </a:lnTo>
                <a:lnTo>
                  <a:pt x="0" y="21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2" name="Freeform 45"/>
          <p:cNvSpPr>
            <a:spLocks/>
          </p:cNvSpPr>
          <p:nvPr/>
        </p:nvSpPr>
        <p:spPr bwMode="auto">
          <a:xfrm>
            <a:off x="6192838" y="3427413"/>
            <a:ext cx="446087" cy="396875"/>
          </a:xfrm>
          <a:custGeom>
            <a:avLst/>
            <a:gdLst>
              <a:gd name="T0" fmla="*/ 2147483647 w 361"/>
              <a:gd name="T1" fmla="*/ 2147483647 h 297"/>
              <a:gd name="T2" fmla="*/ 2147483647 w 361"/>
              <a:gd name="T3" fmla="*/ 2147483647 h 297"/>
              <a:gd name="T4" fmla="*/ 2147483647 w 361"/>
              <a:gd name="T5" fmla="*/ 2147483647 h 297"/>
              <a:gd name="T6" fmla="*/ 2147483647 w 361"/>
              <a:gd name="T7" fmla="*/ 2147483647 h 297"/>
              <a:gd name="T8" fmla="*/ 2147483647 w 361"/>
              <a:gd name="T9" fmla="*/ 2147483647 h 297"/>
              <a:gd name="T10" fmla="*/ 2147483647 w 361"/>
              <a:gd name="T11" fmla="*/ 2147483647 h 297"/>
              <a:gd name="T12" fmla="*/ 2147483647 w 361"/>
              <a:gd name="T13" fmla="*/ 2147483647 h 297"/>
              <a:gd name="T14" fmla="*/ 2147483647 w 361"/>
              <a:gd name="T15" fmla="*/ 2147483647 h 297"/>
              <a:gd name="T16" fmla="*/ 2147483647 w 361"/>
              <a:gd name="T17" fmla="*/ 2147483647 h 297"/>
              <a:gd name="T18" fmla="*/ 2147483647 w 361"/>
              <a:gd name="T19" fmla="*/ 2147483647 h 297"/>
              <a:gd name="T20" fmla="*/ 2147483647 w 361"/>
              <a:gd name="T21" fmla="*/ 2147483647 h 297"/>
              <a:gd name="T22" fmla="*/ 0 w 361"/>
              <a:gd name="T23" fmla="*/ 2147483647 h 297"/>
              <a:gd name="T24" fmla="*/ 2147483647 w 361"/>
              <a:gd name="T25" fmla="*/ 2147483647 h 297"/>
              <a:gd name="T26" fmla="*/ 2147483647 w 361"/>
              <a:gd name="T27" fmla="*/ 2147483647 h 297"/>
              <a:gd name="T28" fmla="*/ 2147483647 w 361"/>
              <a:gd name="T29" fmla="*/ 2147483647 h 297"/>
              <a:gd name="T30" fmla="*/ 2147483647 w 361"/>
              <a:gd name="T31" fmla="*/ 0 h 297"/>
              <a:gd name="T32" fmla="*/ 2147483647 w 361"/>
              <a:gd name="T33" fmla="*/ 2147483647 h 297"/>
              <a:gd name="T34" fmla="*/ 2147483647 w 361"/>
              <a:gd name="T35" fmla="*/ 2147483647 h 297"/>
              <a:gd name="T36" fmla="*/ 2147483647 w 361"/>
              <a:gd name="T37" fmla="*/ 2147483647 h 297"/>
              <a:gd name="T38" fmla="*/ 2147483647 w 361"/>
              <a:gd name="T39" fmla="*/ 2147483647 h 297"/>
              <a:gd name="T40" fmla="*/ 2147483647 w 361"/>
              <a:gd name="T41" fmla="*/ 2147483647 h 297"/>
              <a:gd name="T42" fmla="*/ 2147483647 w 361"/>
              <a:gd name="T43" fmla="*/ 2147483647 h 297"/>
              <a:gd name="T44" fmla="*/ 2147483647 w 361"/>
              <a:gd name="T45" fmla="*/ 2147483647 h 29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61"/>
              <a:gd name="T70" fmla="*/ 0 h 297"/>
              <a:gd name="T71" fmla="*/ 361 w 361"/>
              <a:gd name="T72" fmla="*/ 297 h 29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61" h="297">
                <a:moveTo>
                  <a:pt x="211" y="290"/>
                </a:moveTo>
                <a:lnTo>
                  <a:pt x="202" y="297"/>
                </a:lnTo>
                <a:lnTo>
                  <a:pt x="185" y="290"/>
                </a:lnTo>
                <a:lnTo>
                  <a:pt x="185" y="269"/>
                </a:lnTo>
                <a:lnTo>
                  <a:pt x="158" y="256"/>
                </a:lnTo>
                <a:lnTo>
                  <a:pt x="158" y="233"/>
                </a:lnTo>
                <a:lnTo>
                  <a:pt x="123" y="204"/>
                </a:lnTo>
                <a:lnTo>
                  <a:pt x="88" y="162"/>
                </a:lnTo>
                <a:lnTo>
                  <a:pt x="54" y="126"/>
                </a:lnTo>
                <a:lnTo>
                  <a:pt x="44" y="91"/>
                </a:lnTo>
                <a:lnTo>
                  <a:pt x="10" y="85"/>
                </a:lnTo>
                <a:lnTo>
                  <a:pt x="0" y="85"/>
                </a:lnTo>
                <a:lnTo>
                  <a:pt x="10" y="42"/>
                </a:lnTo>
                <a:lnTo>
                  <a:pt x="36" y="33"/>
                </a:lnTo>
                <a:lnTo>
                  <a:pt x="44" y="21"/>
                </a:lnTo>
                <a:lnTo>
                  <a:pt x="158" y="0"/>
                </a:lnTo>
                <a:lnTo>
                  <a:pt x="158" y="13"/>
                </a:lnTo>
                <a:lnTo>
                  <a:pt x="185" y="27"/>
                </a:lnTo>
                <a:lnTo>
                  <a:pt x="272" y="13"/>
                </a:lnTo>
                <a:lnTo>
                  <a:pt x="361" y="78"/>
                </a:lnTo>
                <a:lnTo>
                  <a:pt x="264" y="239"/>
                </a:lnTo>
                <a:lnTo>
                  <a:pt x="220" y="256"/>
                </a:lnTo>
                <a:lnTo>
                  <a:pt x="211" y="29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3" name="Freeform 46"/>
          <p:cNvSpPr>
            <a:spLocks/>
          </p:cNvSpPr>
          <p:nvPr/>
        </p:nvSpPr>
        <p:spPr bwMode="auto">
          <a:xfrm>
            <a:off x="6092825" y="3144838"/>
            <a:ext cx="808038" cy="387350"/>
          </a:xfrm>
          <a:custGeom>
            <a:avLst/>
            <a:gdLst>
              <a:gd name="T0" fmla="*/ 2147483647 w 654"/>
              <a:gd name="T1" fmla="*/ 0 h 289"/>
              <a:gd name="T2" fmla="*/ 2147483647 w 654"/>
              <a:gd name="T3" fmla="*/ 2147483647 h 289"/>
              <a:gd name="T4" fmla="*/ 2147483647 w 654"/>
              <a:gd name="T5" fmla="*/ 2147483647 h 289"/>
              <a:gd name="T6" fmla="*/ 2147483647 w 654"/>
              <a:gd name="T7" fmla="*/ 2147483647 h 289"/>
              <a:gd name="T8" fmla="*/ 2147483647 w 654"/>
              <a:gd name="T9" fmla="*/ 2147483647 h 289"/>
              <a:gd name="T10" fmla="*/ 2147483647 w 654"/>
              <a:gd name="T11" fmla="*/ 2147483647 h 289"/>
              <a:gd name="T12" fmla="*/ 2147483647 w 654"/>
              <a:gd name="T13" fmla="*/ 2147483647 h 289"/>
              <a:gd name="T14" fmla="*/ 2147483647 w 654"/>
              <a:gd name="T15" fmla="*/ 2147483647 h 289"/>
              <a:gd name="T16" fmla="*/ 2147483647 w 654"/>
              <a:gd name="T17" fmla="*/ 2147483647 h 289"/>
              <a:gd name="T18" fmla="*/ 2147483647 w 654"/>
              <a:gd name="T19" fmla="*/ 2147483647 h 289"/>
              <a:gd name="T20" fmla="*/ 2147483647 w 654"/>
              <a:gd name="T21" fmla="*/ 2147483647 h 289"/>
              <a:gd name="T22" fmla="*/ 2147483647 w 654"/>
              <a:gd name="T23" fmla="*/ 2147483647 h 289"/>
              <a:gd name="T24" fmla="*/ 2147483647 w 654"/>
              <a:gd name="T25" fmla="*/ 2147483647 h 289"/>
              <a:gd name="T26" fmla="*/ 2147483647 w 654"/>
              <a:gd name="T27" fmla="*/ 2147483647 h 289"/>
              <a:gd name="T28" fmla="*/ 2147483647 w 654"/>
              <a:gd name="T29" fmla="*/ 2147483647 h 289"/>
              <a:gd name="T30" fmla="*/ 2147483647 w 654"/>
              <a:gd name="T31" fmla="*/ 2147483647 h 289"/>
              <a:gd name="T32" fmla="*/ 2147483647 w 654"/>
              <a:gd name="T33" fmla="*/ 2147483647 h 289"/>
              <a:gd name="T34" fmla="*/ 2147483647 w 654"/>
              <a:gd name="T35" fmla="*/ 2147483647 h 289"/>
              <a:gd name="T36" fmla="*/ 0 w 654"/>
              <a:gd name="T37" fmla="*/ 2147483647 h 289"/>
              <a:gd name="T38" fmla="*/ 2147483647 w 654"/>
              <a:gd name="T39" fmla="*/ 2147483647 h 289"/>
              <a:gd name="T40" fmla="*/ 2147483647 w 654"/>
              <a:gd name="T41" fmla="*/ 2147483647 h 289"/>
              <a:gd name="T42" fmla="*/ 2147483647 w 654"/>
              <a:gd name="T43" fmla="*/ 2147483647 h 289"/>
              <a:gd name="T44" fmla="*/ 2147483647 w 654"/>
              <a:gd name="T45" fmla="*/ 2147483647 h 289"/>
              <a:gd name="T46" fmla="*/ 2147483647 w 654"/>
              <a:gd name="T47" fmla="*/ 0 h 28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654"/>
              <a:gd name="T73" fmla="*/ 0 h 289"/>
              <a:gd name="T74" fmla="*/ 654 w 654"/>
              <a:gd name="T75" fmla="*/ 289 h 289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654" h="289">
                <a:moveTo>
                  <a:pt x="601" y="0"/>
                </a:moveTo>
                <a:lnTo>
                  <a:pt x="627" y="49"/>
                </a:lnTo>
                <a:lnTo>
                  <a:pt x="592" y="77"/>
                </a:lnTo>
                <a:lnTo>
                  <a:pt x="654" y="77"/>
                </a:lnTo>
                <a:lnTo>
                  <a:pt x="627" y="117"/>
                </a:lnTo>
                <a:lnTo>
                  <a:pt x="557" y="117"/>
                </a:lnTo>
                <a:lnTo>
                  <a:pt x="575" y="147"/>
                </a:lnTo>
                <a:lnTo>
                  <a:pt x="601" y="154"/>
                </a:lnTo>
                <a:lnTo>
                  <a:pt x="547" y="196"/>
                </a:lnTo>
                <a:lnTo>
                  <a:pt x="514" y="261"/>
                </a:lnTo>
                <a:lnTo>
                  <a:pt x="442" y="289"/>
                </a:lnTo>
                <a:lnTo>
                  <a:pt x="353" y="224"/>
                </a:lnTo>
                <a:lnTo>
                  <a:pt x="266" y="238"/>
                </a:lnTo>
                <a:lnTo>
                  <a:pt x="239" y="224"/>
                </a:lnTo>
                <a:lnTo>
                  <a:pt x="239" y="211"/>
                </a:lnTo>
                <a:lnTo>
                  <a:pt x="125" y="232"/>
                </a:lnTo>
                <a:lnTo>
                  <a:pt x="117" y="244"/>
                </a:lnTo>
                <a:lnTo>
                  <a:pt x="91" y="253"/>
                </a:lnTo>
                <a:lnTo>
                  <a:pt x="0" y="261"/>
                </a:lnTo>
                <a:lnTo>
                  <a:pt x="18" y="224"/>
                </a:lnTo>
                <a:lnTo>
                  <a:pt x="117" y="147"/>
                </a:lnTo>
                <a:lnTo>
                  <a:pt x="143" y="147"/>
                </a:lnTo>
                <a:lnTo>
                  <a:pt x="169" y="91"/>
                </a:lnTo>
                <a:lnTo>
                  <a:pt x="601" y="0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4" name="Freeform 47"/>
          <p:cNvSpPr>
            <a:spLocks/>
          </p:cNvSpPr>
          <p:nvPr/>
        </p:nvSpPr>
        <p:spPr bwMode="auto">
          <a:xfrm>
            <a:off x="6127750" y="2879725"/>
            <a:ext cx="708025" cy="422275"/>
          </a:xfrm>
          <a:custGeom>
            <a:avLst/>
            <a:gdLst>
              <a:gd name="T0" fmla="*/ 0 w 573"/>
              <a:gd name="T1" fmla="*/ 2147483647 h 315"/>
              <a:gd name="T2" fmla="*/ 2147483647 w 573"/>
              <a:gd name="T3" fmla="*/ 2147483647 h 315"/>
              <a:gd name="T4" fmla="*/ 2147483647 w 573"/>
              <a:gd name="T5" fmla="*/ 2147483647 h 315"/>
              <a:gd name="T6" fmla="*/ 2147483647 w 573"/>
              <a:gd name="T7" fmla="*/ 2147483647 h 315"/>
              <a:gd name="T8" fmla="*/ 2147483647 w 573"/>
              <a:gd name="T9" fmla="*/ 2147483647 h 315"/>
              <a:gd name="T10" fmla="*/ 2147483647 w 573"/>
              <a:gd name="T11" fmla="*/ 2147483647 h 315"/>
              <a:gd name="T12" fmla="*/ 2147483647 w 573"/>
              <a:gd name="T13" fmla="*/ 2147483647 h 315"/>
              <a:gd name="T14" fmla="*/ 2147483647 w 573"/>
              <a:gd name="T15" fmla="*/ 2147483647 h 315"/>
              <a:gd name="T16" fmla="*/ 2147483647 w 573"/>
              <a:gd name="T17" fmla="*/ 2147483647 h 315"/>
              <a:gd name="T18" fmla="*/ 2147483647 w 573"/>
              <a:gd name="T19" fmla="*/ 2147483647 h 315"/>
              <a:gd name="T20" fmla="*/ 2147483647 w 573"/>
              <a:gd name="T21" fmla="*/ 0 h 315"/>
              <a:gd name="T22" fmla="*/ 2147483647 w 573"/>
              <a:gd name="T23" fmla="*/ 2147483647 h 315"/>
              <a:gd name="T24" fmla="*/ 2147483647 w 573"/>
              <a:gd name="T25" fmla="*/ 2147483647 h 315"/>
              <a:gd name="T26" fmla="*/ 2147483647 w 573"/>
              <a:gd name="T27" fmla="*/ 2147483647 h 315"/>
              <a:gd name="T28" fmla="*/ 2147483647 w 573"/>
              <a:gd name="T29" fmla="*/ 2147483647 h 315"/>
              <a:gd name="T30" fmla="*/ 2147483647 w 573"/>
              <a:gd name="T31" fmla="*/ 2147483647 h 315"/>
              <a:gd name="T32" fmla="*/ 2147483647 w 573"/>
              <a:gd name="T33" fmla="*/ 2147483647 h 315"/>
              <a:gd name="T34" fmla="*/ 2147483647 w 573"/>
              <a:gd name="T35" fmla="*/ 2147483647 h 315"/>
              <a:gd name="T36" fmla="*/ 2147483647 w 573"/>
              <a:gd name="T37" fmla="*/ 2147483647 h 315"/>
              <a:gd name="T38" fmla="*/ 2147483647 w 573"/>
              <a:gd name="T39" fmla="*/ 2147483647 h 315"/>
              <a:gd name="T40" fmla="*/ 0 w 573"/>
              <a:gd name="T41" fmla="*/ 2147483647 h 31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573"/>
              <a:gd name="T64" fmla="*/ 0 h 315"/>
              <a:gd name="T65" fmla="*/ 573 w 573"/>
              <a:gd name="T66" fmla="*/ 315 h 315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573" h="315">
                <a:moveTo>
                  <a:pt x="0" y="315"/>
                </a:moveTo>
                <a:lnTo>
                  <a:pt x="107" y="219"/>
                </a:lnTo>
                <a:lnTo>
                  <a:pt x="141" y="247"/>
                </a:lnTo>
                <a:lnTo>
                  <a:pt x="238" y="198"/>
                </a:lnTo>
                <a:lnTo>
                  <a:pt x="229" y="176"/>
                </a:lnTo>
                <a:lnTo>
                  <a:pt x="255" y="120"/>
                </a:lnTo>
                <a:lnTo>
                  <a:pt x="289" y="71"/>
                </a:lnTo>
                <a:lnTo>
                  <a:pt x="298" y="65"/>
                </a:lnTo>
                <a:lnTo>
                  <a:pt x="343" y="7"/>
                </a:lnTo>
                <a:lnTo>
                  <a:pt x="379" y="21"/>
                </a:lnTo>
                <a:lnTo>
                  <a:pt x="396" y="0"/>
                </a:lnTo>
                <a:lnTo>
                  <a:pt x="449" y="36"/>
                </a:lnTo>
                <a:lnTo>
                  <a:pt x="441" y="71"/>
                </a:lnTo>
                <a:lnTo>
                  <a:pt x="537" y="106"/>
                </a:lnTo>
                <a:lnTo>
                  <a:pt x="547" y="162"/>
                </a:lnTo>
                <a:lnTo>
                  <a:pt x="492" y="155"/>
                </a:lnTo>
                <a:lnTo>
                  <a:pt x="537" y="183"/>
                </a:lnTo>
                <a:lnTo>
                  <a:pt x="564" y="176"/>
                </a:lnTo>
                <a:lnTo>
                  <a:pt x="573" y="198"/>
                </a:lnTo>
                <a:lnTo>
                  <a:pt x="141" y="289"/>
                </a:lnTo>
                <a:lnTo>
                  <a:pt x="0" y="315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5" name="Freeform 48"/>
          <p:cNvSpPr>
            <a:spLocks/>
          </p:cNvSpPr>
          <p:nvPr/>
        </p:nvSpPr>
        <p:spPr bwMode="auto">
          <a:xfrm>
            <a:off x="6183313" y="2755900"/>
            <a:ext cx="423862" cy="454025"/>
          </a:xfrm>
          <a:custGeom>
            <a:avLst/>
            <a:gdLst>
              <a:gd name="T0" fmla="*/ 2147483647 w 343"/>
              <a:gd name="T1" fmla="*/ 2147483647 h 340"/>
              <a:gd name="T2" fmla="*/ 2147483647 w 343"/>
              <a:gd name="T3" fmla="*/ 2147483647 h 340"/>
              <a:gd name="T4" fmla="*/ 2147483647 w 343"/>
              <a:gd name="T5" fmla="*/ 2147483647 h 340"/>
              <a:gd name="T6" fmla="*/ 2147483647 w 343"/>
              <a:gd name="T7" fmla="*/ 2147483647 h 340"/>
              <a:gd name="T8" fmla="*/ 0 w 343"/>
              <a:gd name="T9" fmla="*/ 2147483647 h 340"/>
              <a:gd name="T10" fmla="*/ 2147483647 w 343"/>
              <a:gd name="T11" fmla="*/ 2147483647 h 340"/>
              <a:gd name="T12" fmla="*/ 2147483647 w 343"/>
              <a:gd name="T13" fmla="*/ 2147483647 h 340"/>
              <a:gd name="T14" fmla="*/ 2147483647 w 343"/>
              <a:gd name="T15" fmla="*/ 2147483647 h 340"/>
              <a:gd name="T16" fmla="*/ 2147483647 w 343"/>
              <a:gd name="T17" fmla="*/ 0 h 340"/>
              <a:gd name="T18" fmla="*/ 2147483647 w 343"/>
              <a:gd name="T19" fmla="*/ 2147483647 h 340"/>
              <a:gd name="T20" fmla="*/ 2147483647 w 343"/>
              <a:gd name="T21" fmla="*/ 2147483647 h 340"/>
              <a:gd name="T22" fmla="*/ 2147483647 w 343"/>
              <a:gd name="T23" fmla="*/ 2147483647 h 340"/>
              <a:gd name="T24" fmla="*/ 2147483647 w 343"/>
              <a:gd name="T25" fmla="*/ 2147483647 h 340"/>
              <a:gd name="T26" fmla="*/ 2147483647 w 343"/>
              <a:gd name="T27" fmla="*/ 2147483647 h 340"/>
              <a:gd name="T28" fmla="*/ 2147483647 w 343"/>
              <a:gd name="T29" fmla="*/ 2147483647 h 340"/>
              <a:gd name="T30" fmla="*/ 2147483647 w 343"/>
              <a:gd name="T31" fmla="*/ 2147483647 h 340"/>
              <a:gd name="T32" fmla="*/ 2147483647 w 343"/>
              <a:gd name="T33" fmla="*/ 2147483647 h 340"/>
              <a:gd name="T34" fmla="*/ 2147483647 w 343"/>
              <a:gd name="T35" fmla="*/ 2147483647 h 340"/>
              <a:gd name="T36" fmla="*/ 2147483647 w 343"/>
              <a:gd name="T37" fmla="*/ 2147483647 h 340"/>
              <a:gd name="T38" fmla="*/ 2147483647 w 343"/>
              <a:gd name="T39" fmla="*/ 2147483647 h 340"/>
              <a:gd name="T40" fmla="*/ 2147483647 w 343"/>
              <a:gd name="T41" fmla="*/ 2147483647 h 340"/>
              <a:gd name="T42" fmla="*/ 2147483647 w 343"/>
              <a:gd name="T43" fmla="*/ 2147483647 h 340"/>
              <a:gd name="T44" fmla="*/ 2147483647 w 343"/>
              <a:gd name="T45" fmla="*/ 2147483647 h 34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43"/>
              <a:gd name="T70" fmla="*/ 0 h 340"/>
              <a:gd name="T71" fmla="*/ 343 w 343"/>
              <a:gd name="T72" fmla="*/ 340 h 34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43" h="340">
                <a:moveTo>
                  <a:pt x="62" y="312"/>
                </a:moveTo>
                <a:lnTo>
                  <a:pt x="26" y="305"/>
                </a:lnTo>
                <a:lnTo>
                  <a:pt x="18" y="284"/>
                </a:lnTo>
                <a:lnTo>
                  <a:pt x="8" y="271"/>
                </a:lnTo>
                <a:lnTo>
                  <a:pt x="0" y="235"/>
                </a:lnTo>
                <a:lnTo>
                  <a:pt x="26" y="214"/>
                </a:lnTo>
                <a:lnTo>
                  <a:pt x="70" y="150"/>
                </a:lnTo>
                <a:lnTo>
                  <a:pt x="104" y="115"/>
                </a:lnTo>
                <a:lnTo>
                  <a:pt x="104" y="0"/>
                </a:lnTo>
                <a:lnTo>
                  <a:pt x="131" y="100"/>
                </a:lnTo>
                <a:lnTo>
                  <a:pt x="201" y="93"/>
                </a:lnTo>
                <a:lnTo>
                  <a:pt x="210" y="143"/>
                </a:lnTo>
                <a:lnTo>
                  <a:pt x="261" y="93"/>
                </a:lnTo>
                <a:lnTo>
                  <a:pt x="343" y="79"/>
                </a:lnTo>
                <a:lnTo>
                  <a:pt x="333" y="115"/>
                </a:lnTo>
                <a:lnTo>
                  <a:pt x="298" y="100"/>
                </a:lnTo>
                <a:lnTo>
                  <a:pt x="253" y="158"/>
                </a:lnTo>
                <a:lnTo>
                  <a:pt x="244" y="164"/>
                </a:lnTo>
                <a:lnTo>
                  <a:pt x="210" y="214"/>
                </a:lnTo>
                <a:lnTo>
                  <a:pt x="184" y="271"/>
                </a:lnTo>
                <a:lnTo>
                  <a:pt x="193" y="291"/>
                </a:lnTo>
                <a:lnTo>
                  <a:pt x="96" y="340"/>
                </a:lnTo>
                <a:lnTo>
                  <a:pt x="62" y="312"/>
                </a:ln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6" name="Freeform 49"/>
          <p:cNvSpPr>
            <a:spLocks/>
          </p:cNvSpPr>
          <p:nvPr/>
        </p:nvSpPr>
        <p:spPr bwMode="auto">
          <a:xfrm>
            <a:off x="6430963" y="2774950"/>
            <a:ext cx="436562" cy="254000"/>
          </a:xfrm>
          <a:custGeom>
            <a:avLst/>
            <a:gdLst>
              <a:gd name="T0" fmla="*/ 0 w 353"/>
              <a:gd name="T1" fmla="*/ 2147483647 h 189"/>
              <a:gd name="T2" fmla="*/ 2147483647 w 353"/>
              <a:gd name="T3" fmla="*/ 0 h 189"/>
              <a:gd name="T4" fmla="*/ 2147483647 w 353"/>
              <a:gd name="T5" fmla="*/ 2147483647 h 189"/>
              <a:gd name="T6" fmla="*/ 2147483647 w 353"/>
              <a:gd name="T7" fmla="*/ 2147483647 h 189"/>
              <a:gd name="T8" fmla="*/ 2147483647 w 353"/>
              <a:gd name="T9" fmla="*/ 2147483647 h 189"/>
              <a:gd name="T10" fmla="*/ 2147483647 w 353"/>
              <a:gd name="T11" fmla="*/ 2147483647 h 189"/>
              <a:gd name="T12" fmla="*/ 2147483647 w 353"/>
              <a:gd name="T13" fmla="*/ 2147483647 h 189"/>
              <a:gd name="T14" fmla="*/ 2147483647 w 353"/>
              <a:gd name="T15" fmla="*/ 2147483647 h 189"/>
              <a:gd name="T16" fmla="*/ 2147483647 w 353"/>
              <a:gd name="T17" fmla="*/ 2147483647 h 189"/>
              <a:gd name="T18" fmla="*/ 2147483647 w 353"/>
              <a:gd name="T19" fmla="*/ 2147483647 h 189"/>
              <a:gd name="T20" fmla="*/ 2147483647 w 353"/>
              <a:gd name="T21" fmla="*/ 2147483647 h 189"/>
              <a:gd name="T22" fmla="*/ 2147483647 w 353"/>
              <a:gd name="T23" fmla="*/ 2147483647 h 189"/>
              <a:gd name="T24" fmla="*/ 2147483647 w 353"/>
              <a:gd name="T25" fmla="*/ 2147483647 h 189"/>
              <a:gd name="T26" fmla="*/ 2147483647 w 353"/>
              <a:gd name="T27" fmla="*/ 2147483647 h 189"/>
              <a:gd name="T28" fmla="*/ 2147483647 w 353"/>
              <a:gd name="T29" fmla="*/ 2147483647 h 189"/>
              <a:gd name="T30" fmla="*/ 2147483647 w 353"/>
              <a:gd name="T31" fmla="*/ 2147483647 h 189"/>
              <a:gd name="T32" fmla="*/ 2147483647 w 353"/>
              <a:gd name="T33" fmla="*/ 2147483647 h 189"/>
              <a:gd name="T34" fmla="*/ 2147483647 w 353"/>
              <a:gd name="T35" fmla="*/ 2147483647 h 189"/>
              <a:gd name="T36" fmla="*/ 2147483647 w 353"/>
              <a:gd name="T37" fmla="*/ 2147483647 h 189"/>
              <a:gd name="T38" fmla="*/ 2147483647 w 353"/>
              <a:gd name="T39" fmla="*/ 2147483647 h 189"/>
              <a:gd name="T40" fmla="*/ 2147483647 w 353"/>
              <a:gd name="T41" fmla="*/ 2147483647 h 189"/>
              <a:gd name="T42" fmla="*/ 2147483647 w 353"/>
              <a:gd name="T43" fmla="*/ 2147483647 h 189"/>
              <a:gd name="T44" fmla="*/ 0 w 353"/>
              <a:gd name="T45" fmla="*/ 2147483647 h 18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53"/>
              <a:gd name="T70" fmla="*/ 0 h 189"/>
              <a:gd name="T71" fmla="*/ 353 w 353"/>
              <a:gd name="T72" fmla="*/ 189 h 189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53" h="189">
                <a:moveTo>
                  <a:pt x="0" y="78"/>
                </a:moveTo>
                <a:lnTo>
                  <a:pt x="283" y="0"/>
                </a:lnTo>
                <a:lnTo>
                  <a:pt x="301" y="21"/>
                </a:lnTo>
                <a:lnTo>
                  <a:pt x="309" y="39"/>
                </a:lnTo>
                <a:lnTo>
                  <a:pt x="318" y="128"/>
                </a:lnTo>
                <a:lnTo>
                  <a:pt x="353" y="128"/>
                </a:lnTo>
                <a:lnTo>
                  <a:pt x="345" y="189"/>
                </a:lnTo>
                <a:lnTo>
                  <a:pt x="305" y="181"/>
                </a:lnTo>
                <a:lnTo>
                  <a:pt x="283" y="128"/>
                </a:lnTo>
                <a:lnTo>
                  <a:pt x="271" y="107"/>
                </a:lnTo>
                <a:lnTo>
                  <a:pt x="265" y="48"/>
                </a:lnTo>
                <a:lnTo>
                  <a:pt x="273" y="27"/>
                </a:lnTo>
                <a:lnTo>
                  <a:pt x="251" y="68"/>
                </a:lnTo>
                <a:lnTo>
                  <a:pt x="260" y="125"/>
                </a:lnTo>
                <a:lnTo>
                  <a:pt x="287" y="170"/>
                </a:lnTo>
                <a:lnTo>
                  <a:pt x="195" y="149"/>
                </a:lnTo>
                <a:lnTo>
                  <a:pt x="203" y="113"/>
                </a:lnTo>
                <a:lnTo>
                  <a:pt x="150" y="78"/>
                </a:lnTo>
                <a:lnTo>
                  <a:pt x="133" y="99"/>
                </a:lnTo>
                <a:lnTo>
                  <a:pt x="142" y="64"/>
                </a:lnTo>
                <a:lnTo>
                  <a:pt x="60" y="78"/>
                </a:lnTo>
                <a:lnTo>
                  <a:pt x="9" y="127"/>
                </a:lnTo>
                <a:lnTo>
                  <a:pt x="0" y="78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7" name="Freeform 50"/>
          <p:cNvSpPr>
            <a:spLocks/>
          </p:cNvSpPr>
          <p:nvPr/>
        </p:nvSpPr>
        <p:spPr bwMode="auto">
          <a:xfrm>
            <a:off x="6813550" y="2824163"/>
            <a:ext cx="53975" cy="122237"/>
          </a:xfrm>
          <a:custGeom>
            <a:avLst/>
            <a:gdLst>
              <a:gd name="T0" fmla="*/ 2147483647 w 44"/>
              <a:gd name="T1" fmla="*/ 0 h 92"/>
              <a:gd name="T2" fmla="*/ 2147483647 w 44"/>
              <a:gd name="T3" fmla="*/ 2147483647 h 92"/>
              <a:gd name="T4" fmla="*/ 2147483647 w 44"/>
              <a:gd name="T5" fmla="*/ 2147483647 h 92"/>
              <a:gd name="T6" fmla="*/ 2147483647 w 44"/>
              <a:gd name="T7" fmla="*/ 2147483647 h 92"/>
              <a:gd name="T8" fmla="*/ 0 w 44"/>
              <a:gd name="T9" fmla="*/ 2147483647 h 92"/>
              <a:gd name="T10" fmla="*/ 2147483647 w 44"/>
              <a:gd name="T11" fmla="*/ 0 h 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"/>
              <a:gd name="T19" fmla="*/ 0 h 92"/>
              <a:gd name="T20" fmla="*/ 44 w 44"/>
              <a:gd name="T21" fmla="*/ 92 h 92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" h="92">
                <a:moveTo>
                  <a:pt x="9" y="0"/>
                </a:moveTo>
                <a:lnTo>
                  <a:pt x="40" y="63"/>
                </a:lnTo>
                <a:lnTo>
                  <a:pt x="44" y="92"/>
                </a:lnTo>
                <a:lnTo>
                  <a:pt x="9" y="92"/>
                </a:lnTo>
                <a:lnTo>
                  <a:pt x="0" y="3"/>
                </a:lnTo>
                <a:lnTo>
                  <a:pt x="9" y="0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8" name="Freeform 51"/>
          <p:cNvSpPr>
            <a:spLocks/>
          </p:cNvSpPr>
          <p:nvPr/>
        </p:nvSpPr>
        <p:spPr bwMode="auto">
          <a:xfrm>
            <a:off x="6289675" y="2500313"/>
            <a:ext cx="555625" cy="388937"/>
          </a:xfrm>
          <a:custGeom>
            <a:avLst/>
            <a:gdLst>
              <a:gd name="T0" fmla="*/ 0 w 449"/>
              <a:gd name="T1" fmla="*/ 2147483647 h 291"/>
              <a:gd name="T2" fmla="*/ 2147483647 w 449"/>
              <a:gd name="T3" fmla="*/ 2147483647 h 291"/>
              <a:gd name="T4" fmla="*/ 2147483647 w 449"/>
              <a:gd name="T5" fmla="*/ 2147483647 h 291"/>
              <a:gd name="T6" fmla="*/ 2147483647 w 449"/>
              <a:gd name="T7" fmla="*/ 0 h 291"/>
              <a:gd name="T8" fmla="*/ 2147483647 w 449"/>
              <a:gd name="T9" fmla="*/ 0 h 291"/>
              <a:gd name="T10" fmla="*/ 2147483647 w 449"/>
              <a:gd name="T11" fmla="*/ 2147483647 h 291"/>
              <a:gd name="T12" fmla="*/ 2147483647 w 449"/>
              <a:gd name="T13" fmla="*/ 2147483647 h 291"/>
              <a:gd name="T14" fmla="*/ 2147483647 w 449"/>
              <a:gd name="T15" fmla="*/ 2147483647 h 291"/>
              <a:gd name="T16" fmla="*/ 2147483647 w 449"/>
              <a:gd name="T17" fmla="*/ 2147483647 h 291"/>
              <a:gd name="T18" fmla="*/ 2147483647 w 449"/>
              <a:gd name="T19" fmla="*/ 2147483647 h 291"/>
              <a:gd name="T20" fmla="*/ 2147483647 w 449"/>
              <a:gd name="T21" fmla="*/ 2147483647 h 291"/>
              <a:gd name="T22" fmla="*/ 2147483647 w 449"/>
              <a:gd name="T23" fmla="*/ 2147483647 h 291"/>
              <a:gd name="T24" fmla="*/ 2147483647 w 449"/>
              <a:gd name="T25" fmla="*/ 2147483647 h 291"/>
              <a:gd name="T26" fmla="*/ 2147483647 w 449"/>
              <a:gd name="T27" fmla="*/ 2147483647 h 291"/>
              <a:gd name="T28" fmla="*/ 2147483647 w 449"/>
              <a:gd name="T29" fmla="*/ 2147483647 h 291"/>
              <a:gd name="T30" fmla="*/ 2147483647 w 449"/>
              <a:gd name="T31" fmla="*/ 2147483647 h 291"/>
              <a:gd name="T32" fmla="*/ 0 w 449"/>
              <a:gd name="T33" fmla="*/ 2147483647 h 291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49"/>
              <a:gd name="T52" fmla="*/ 0 h 291"/>
              <a:gd name="T53" fmla="*/ 449 w 449"/>
              <a:gd name="T54" fmla="*/ 291 h 291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49" h="291">
                <a:moveTo>
                  <a:pt x="0" y="71"/>
                </a:moveTo>
                <a:lnTo>
                  <a:pt x="44" y="29"/>
                </a:lnTo>
                <a:lnTo>
                  <a:pt x="54" y="66"/>
                </a:lnTo>
                <a:lnTo>
                  <a:pt x="362" y="0"/>
                </a:lnTo>
                <a:lnTo>
                  <a:pt x="379" y="0"/>
                </a:lnTo>
                <a:lnTo>
                  <a:pt x="405" y="7"/>
                </a:lnTo>
                <a:lnTo>
                  <a:pt x="405" y="36"/>
                </a:lnTo>
                <a:lnTo>
                  <a:pt x="433" y="36"/>
                </a:lnTo>
                <a:lnTo>
                  <a:pt x="405" y="85"/>
                </a:lnTo>
                <a:lnTo>
                  <a:pt x="423" y="113"/>
                </a:lnTo>
                <a:lnTo>
                  <a:pt x="449" y="137"/>
                </a:lnTo>
                <a:lnTo>
                  <a:pt x="423" y="178"/>
                </a:lnTo>
                <a:lnTo>
                  <a:pt x="397" y="206"/>
                </a:lnTo>
                <a:lnTo>
                  <a:pt x="114" y="284"/>
                </a:lnTo>
                <a:lnTo>
                  <a:pt x="44" y="291"/>
                </a:lnTo>
                <a:lnTo>
                  <a:pt x="17" y="191"/>
                </a:lnTo>
                <a:lnTo>
                  <a:pt x="0" y="71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39" name="Freeform 52"/>
          <p:cNvSpPr>
            <a:spLocks/>
          </p:cNvSpPr>
          <p:nvPr/>
        </p:nvSpPr>
        <p:spPr bwMode="auto">
          <a:xfrm>
            <a:off x="6345238" y="2092325"/>
            <a:ext cx="685800" cy="531813"/>
          </a:xfrm>
          <a:custGeom>
            <a:avLst/>
            <a:gdLst>
              <a:gd name="T0" fmla="*/ 2147483647 w 555"/>
              <a:gd name="T1" fmla="*/ 2147483647 h 397"/>
              <a:gd name="T2" fmla="*/ 2147483647 w 555"/>
              <a:gd name="T3" fmla="*/ 2147483647 h 397"/>
              <a:gd name="T4" fmla="*/ 2147483647 w 555"/>
              <a:gd name="T5" fmla="*/ 2147483647 h 397"/>
              <a:gd name="T6" fmla="*/ 2147483647 w 555"/>
              <a:gd name="T7" fmla="*/ 2147483647 h 397"/>
              <a:gd name="T8" fmla="*/ 2147483647 w 555"/>
              <a:gd name="T9" fmla="*/ 2147483647 h 397"/>
              <a:gd name="T10" fmla="*/ 2147483647 w 555"/>
              <a:gd name="T11" fmla="*/ 2147483647 h 397"/>
              <a:gd name="T12" fmla="*/ 2147483647 w 555"/>
              <a:gd name="T13" fmla="*/ 2147483647 h 397"/>
              <a:gd name="T14" fmla="*/ 2147483647 w 555"/>
              <a:gd name="T15" fmla="*/ 2147483647 h 397"/>
              <a:gd name="T16" fmla="*/ 2147483647 w 555"/>
              <a:gd name="T17" fmla="*/ 2147483647 h 397"/>
              <a:gd name="T18" fmla="*/ 2147483647 w 555"/>
              <a:gd name="T19" fmla="*/ 0 h 397"/>
              <a:gd name="T20" fmla="*/ 2147483647 w 555"/>
              <a:gd name="T21" fmla="*/ 2147483647 h 397"/>
              <a:gd name="T22" fmla="*/ 2147483647 w 555"/>
              <a:gd name="T23" fmla="*/ 2147483647 h 397"/>
              <a:gd name="T24" fmla="*/ 2147483647 w 555"/>
              <a:gd name="T25" fmla="*/ 2147483647 h 397"/>
              <a:gd name="T26" fmla="*/ 2147483647 w 555"/>
              <a:gd name="T27" fmla="*/ 2147483647 h 397"/>
              <a:gd name="T28" fmla="*/ 2147483647 w 555"/>
              <a:gd name="T29" fmla="*/ 2147483647 h 397"/>
              <a:gd name="T30" fmla="*/ 2147483647 w 555"/>
              <a:gd name="T31" fmla="*/ 2147483647 h 397"/>
              <a:gd name="T32" fmla="*/ 2147483647 w 555"/>
              <a:gd name="T33" fmla="*/ 2147483647 h 397"/>
              <a:gd name="T34" fmla="*/ 2147483647 w 555"/>
              <a:gd name="T35" fmla="*/ 2147483647 h 397"/>
              <a:gd name="T36" fmla="*/ 2147483647 w 555"/>
              <a:gd name="T37" fmla="*/ 2147483647 h 397"/>
              <a:gd name="T38" fmla="*/ 2147483647 w 555"/>
              <a:gd name="T39" fmla="*/ 2147483647 h 397"/>
              <a:gd name="T40" fmla="*/ 2147483647 w 555"/>
              <a:gd name="T41" fmla="*/ 2147483647 h 397"/>
              <a:gd name="T42" fmla="*/ 2147483647 w 555"/>
              <a:gd name="T43" fmla="*/ 2147483647 h 397"/>
              <a:gd name="T44" fmla="*/ 2147483647 w 555"/>
              <a:gd name="T45" fmla="*/ 2147483647 h 397"/>
              <a:gd name="T46" fmla="*/ 2147483647 w 555"/>
              <a:gd name="T47" fmla="*/ 2147483647 h 397"/>
              <a:gd name="T48" fmla="*/ 2147483647 w 555"/>
              <a:gd name="T49" fmla="*/ 2147483647 h 397"/>
              <a:gd name="T50" fmla="*/ 2147483647 w 555"/>
              <a:gd name="T51" fmla="*/ 2147483647 h 397"/>
              <a:gd name="T52" fmla="*/ 2147483647 w 555"/>
              <a:gd name="T53" fmla="*/ 2147483647 h 397"/>
              <a:gd name="T54" fmla="*/ 0 w 555"/>
              <a:gd name="T55" fmla="*/ 2147483647 h 397"/>
              <a:gd name="T56" fmla="*/ 2147483647 w 555"/>
              <a:gd name="T57" fmla="*/ 2147483647 h 39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555"/>
              <a:gd name="T88" fmla="*/ 0 h 397"/>
              <a:gd name="T89" fmla="*/ 555 w 555"/>
              <a:gd name="T90" fmla="*/ 397 h 397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555" h="397">
                <a:moveTo>
                  <a:pt x="43" y="276"/>
                </a:moveTo>
                <a:lnTo>
                  <a:pt x="43" y="240"/>
                </a:lnTo>
                <a:lnTo>
                  <a:pt x="88" y="212"/>
                </a:lnTo>
                <a:lnTo>
                  <a:pt x="149" y="227"/>
                </a:lnTo>
                <a:lnTo>
                  <a:pt x="184" y="205"/>
                </a:lnTo>
                <a:lnTo>
                  <a:pt x="238" y="164"/>
                </a:lnTo>
                <a:lnTo>
                  <a:pt x="212" y="113"/>
                </a:lnTo>
                <a:lnTo>
                  <a:pt x="229" y="105"/>
                </a:lnTo>
                <a:lnTo>
                  <a:pt x="273" y="42"/>
                </a:lnTo>
                <a:lnTo>
                  <a:pt x="415" y="0"/>
                </a:lnTo>
                <a:lnTo>
                  <a:pt x="433" y="121"/>
                </a:lnTo>
                <a:lnTo>
                  <a:pt x="458" y="141"/>
                </a:lnTo>
                <a:lnTo>
                  <a:pt x="468" y="191"/>
                </a:lnTo>
                <a:lnTo>
                  <a:pt x="476" y="256"/>
                </a:lnTo>
                <a:lnTo>
                  <a:pt x="485" y="324"/>
                </a:lnTo>
                <a:lnTo>
                  <a:pt x="468" y="362"/>
                </a:lnTo>
                <a:lnTo>
                  <a:pt x="519" y="340"/>
                </a:lnTo>
                <a:lnTo>
                  <a:pt x="538" y="318"/>
                </a:lnTo>
                <a:lnTo>
                  <a:pt x="555" y="326"/>
                </a:lnTo>
                <a:lnTo>
                  <a:pt x="468" y="397"/>
                </a:lnTo>
                <a:lnTo>
                  <a:pt x="468" y="362"/>
                </a:lnTo>
                <a:lnTo>
                  <a:pt x="397" y="340"/>
                </a:lnTo>
                <a:lnTo>
                  <a:pt x="361" y="340"/>
                </a:lnTo>
                <a:lnTo>
                  <a:pt x="361" y="311"/>
                </a:lnTo>
                <a:lnTo>
                  <a:pt x="335" y="306"/>
                </a:lnTo>
                <a:lnTo>
                  <a:pt x="316" y="304"/>
                </a:lnTo>
                <a:lnTo>
                  <a:pt x="10" y="370"/>
                </a:lnTo>
                <a:lnTo>
                  <a:pt x="0" y="333"/>
                </a:lnTo>
                <a:lnTo>
                  <a:pt x="43" y="276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0" name="Freeform 53"/>
          <p:cNvSpPr>
            <a:spLocks/>
          </p:cNvSpPr>
          <p:nvPr/>
        </p:nvSpPr>
        <p:spPr bwMode="auto">
          <a:xfrm>
            <a:off x="6780213" y="2547938"/>
            <a:ext cx="142875" cy="293687"/>
          </a:xfrm>
          <a:custGeom>
            <a:avLst/>
            <a:gdLst>
              <a:gd name="T0" fmla="*/ 2147483647 w 115"/>
              <a:gd name="T1" fmla="*/ 2147483647 h 220"/>
              <a:gd name="T2" fmla="*/ 0 w 115"/>
              <a:gd name="T3" fmla="*/ 2147483647 h 220"/>
              <a:gd name="T4" fmla="*/ 2147483647 w 115"/>
              <a:gd name="T5" fmla="*/ 2147483647 h 220"/>
              <a:gd name="T6" fmla="*/ 2147483647 w 115"/>
              <a:gd name="T7" fmla="*/ 2147483647 h 220"/>
              <a:gd name="T8" fmla="*/ 2147483647 w 115"/>
              <a:gd name="T9" fmla="*/ 2147483647 h 220"/>
              <a:gd name="T10" fmla="*/ 2147483647 w 115"/>
              <a:gd name="T11" fmla="*/ 2147483647 h 220"/>
              <a:gd name="T12" fmla="*/ 2147483647 w 115"/>
              <a:gd name="T13" fmla="*/ 0 h 220"/>
              <a:gd name="T14" fmla="*/ 2147483647 w 115"/>
              <a:gd name="T15" fmla="*/ 0 h 220"/>
              <a:gd name="T16" fmla="*/ 2147483647 w 115"/>
              <a:gd name="T17" fmla="*/ 2147483647 h 220"/>
              <a:gd name="T18" fmla="*/ 2147483647 w 115"/>
              <a:gd name="T19" fmla="*/ 2147483647 h 220"/>
              <a:gd name="T20" fmla="*/ 2147483647 w 115"/>
              <a:gd name="T21" fmla="*/ 2147483647 h 220"/>
              <a:gd name="T22" fmla="*/ 2147483647 w 115"/>
              <a:gd name="T23" fmla="*/ 2147483647 h 220"/>
              <a:gd name="T24" fmla="*/ 2147483647 w 115"/>
              <a:gd name="T25" fmla="*/ 2147483647 h 220"/>
              <a:gd name="T26" fmla="*/ 2147483647 w 115"/>
              <a:gd name="T27" fmla="*/ 2147483647 h 220"/>
              <a:gd name="T28" fmla="*/ 2147483647 w 115"/>
              <a:gd name="T29" fmla="*/ 2147483647 h 220"/>
              <a:gd name="T30" fmla="*/ 2147483647 w 115"/>
              <a:gd name="T31" fmla="*/ 2147483647 h 22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15"/>
              <a:gd name="T49" fmla="*/ 0 h 220"/>
              <a:gd name="T50" fmla="*/ 115 w 115"/>
              <a:gd name="T51" fmla="*/ 220 h 22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15" h="220">
                <a:moveTo>
                  <a:pt x="18" y="191"/>
                </a:moveTo>
                <a:lnTo>
                  <a:pt x="0" y="170"/>
                </a:lnTo>
                <a:lnTo>
                  <a:pt x="26" y="142"/>
                </a:lnTo>
                <a:lnTo>
                  <a:pt x="52" y="101"/>
                </a:lnTo>
                <a:lnTo>
                  <a:pt x="26" y="77"/>
                </a:lnTo>
                <a:lnTo>
                  <a:pt x="8" y="49"/>
                </a:lnTo>
                <a:lnTo>
                  <a:pt x="36" y="0"/>
                </a:lnTo>
                <a:lnTo>
                  <a:pt x="44" y="0"/>
                </a:lnTo>
                <a:lnTo>
                  <a:pt x="115" y="22"/>
                </a:lnTo>
                <a:lnTo>
                  <a:pt x="115" y="30"/>
                </a:lnTo>
                <a:lnTo>
                  <a:pt x="115" y="22"/>
                </a:lnTo>
                <a:lnTo>
                  <a:pt x="101" y="67"/>
                </a:lnTo>
                <a:lnTo>
                  <a:pt x="115" y="113"/>
                </a:lnTo>
                <a:lnTo>
                  <a:pt x="89" y="220"/>
                </a:lnTo>
                <a:lnTo>
                  <a:pt x="36" y="206"/>
                </a:lnTo>
                <a:lnTo>
                  <a:pt x="18" y="191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1" name="Freeform 54"/>
          <p:cNvSpPr>
            <a:spLocks/>
          </p:cNvSpPr>
          <p:nvPr/>
        </p:nvSpPr>
        <p:spPr bwMode="auto">
          <a:xfrm>
            <a:off x="6858000" y="2055813"/>
            <a:ext cx="119063" cy="292100"/>
          </a:xfrm>
          <a:custGeom>
            <a:avLst/>
            <a:gdLst>
              <a:gd name="T0" fmla="*/ 0 w 97"/>
              <a:gd name="T1" fmla="*/ 2147483647 h 218"/>
              <a:gd name="T2" fmla="*/ 2147483647 w 97"/>
              <a:gd name="T3" fmla="*/ 0 h 218"/>
              <a:gd name="T4" fmla="*/ 2147483647 w 97"/>
              <a:gd name="T5" fmla="*/ 2147483647 h 218"/>
              <a:gd name="T6" fmla="*/ 2147483647 w 97"/>
              <a:gd name="T7" fmla="*/ 2147483647 h 218"/>
              <a:gd name="T8" fmla="*/ 2147483647 w 97"/>
              <a:gd name="T9" fmla="*/ 2147483647 h 218"/>
              <a:gd name="T10" fmla="*/ 2147483647 w 97"/>
              <a:gd name="T11" fmla="*/ 2147483647 h 218"/>
              <a:gd name="T12" fmla="*/ 2147483647 w 97"/>
              <a:gd name="T13" fmla="*/ 2147483647 h 218"/>
              <a:gd name="T14" fmla="*/ 2147483647 w 97"/>
              <a:gd name="T15" fmla="*/ 2147483647 h 218"/>
              <a:gd name="T16" fmla="*/ 2147483647 w 97"/>
              <a:gd name="T17" fmla="*/ 2147483647 h 218"/>
              <a:gd name="T18" fmla="*/ 0 w 97"/>
              <a:gd name="T19" fmla="*/ 2147483647 h 2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97"/>
              <a:gd name="T31" fmla="*/ 0 h 218"/>
              <a:gd name="T32" fmla="*/ 97 w 97"/>
              <a:gd name="T33" fmla="*/ 218 h 21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97" h="218">
                <a:moveTo>
                  <a:pt x="0" y="28"/>
                </a:moveTo>
                <a:lnTo>
                  <a:pt x="86" y="0"/>
                </a:lnTo>
                <a:lnTo>
                  <a:pt x="97" y="28"/>
                </a:lnTo>
                <a:lnTo>
                  <a:pt x="86" y="69"/>
                </a:lnTo>
                <a:lnTo>
                  <a:pt x="86" y="182"/>
                </a:lnTo>
                <a:lnTo>
                  <a:pt x="97" y="212"/>
                </a:lnTo>
                <a:lnTo>
                  <a:pt x="53" y="218"/>
                </a:lnTo>
                <a:lnTo>
                  <a:pt x="43" y="168"/>
                </a:lnTo>
                <a:lnTo>
                  <a:pt x="18" y="147"/>
                </a:lnTo>
                <a:lnTo>
                  <a:pt x="0" y="28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2" name="Freeform 55"/>
          <p:cNvSpPr>
            <a:spLocks/>
          </p:cNvSpPr>
          <p:nvPr/>
        </p:nvSpPr>
        <p:spPr bwMode="auto">
          <a:xfrm>
            <a:off x="6932613" y="2414588"/>
            <a:ext cx="131762" cy="109537"/>
          </a:xfrm>
          <a:custGeom>
            <a:avLst/>
            <a:gdLst>
              <a:gd name="T0" fmla="*/ 0 w 106"/>
              <a:gd name="T1" fmla="*/ 2147483647 h 82"/>
              <a:gd name="T2" fmla="*/ 2147483647 w 106"/>
              <a:gd name="T3" fmla="*/ 0 h 82"/>
              <a:gd name="T4" fmla="*/ 2147483647 w 106"/>
              <a:gd name="T5" fmla="*/ 2147483647 h 82"/>
              <a:gd name="T6" fmla="*/ 2147483647 w 106"/>
              <a:gd name="T7" fmla="*/ 2147483647 h 82"/>
              <a:gd name="T8" fmla="*/ 0 w 106"/>
              <a:gd name="T9" fmla="*/ 2147483647 h 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82"/>
              <a:gd name="T17" fmla="*/ 106 w 106"/>
              <a:gd name="T18" fmla="*/ 82 h 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82">
                <a:moveTo>
                  <a:pt x="0" y="16"/>
                </a:moveTo>
                <a:lnTo>
                  <a:pt x="97" y="0"/>
                </a:lnTo>
                <a:lnTo>
                  <a:pt x="106" y="50"/>
                </a:lnTo>
                <a:lnTo>
                  <a:pt x="9" y="82"/>
                </a:lnTo>
                <a:lnTo>
                  <a:pt x="0" y="16"/>
                </a:lnTo>
                <a:close/>
              </a:path>
            </a:pathLst>
          </a:custGeom>
          <a:solidFill>
            <a:srgbClr val="CCFFCC"/>
          </a:solidFill>
          <a:ln w="1651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3" name="Freeform 56"/>
          <p:cNvSpPr>
            <a:spLocks/>
          </p:cNvSpPr>
          <p:nvPr/>
        </p:nvSpPr>
        <p:spPr bwMode="auto">
          <a:xfrm>
            <a:off x="6923088" y="2319338"/>
            <a:ext cx="260350" cy="115887"/>
          </a:xfrm>
          <a:custGeom>
            <a:avLst/>
            <a:gdLst>
              <a:gd name="T0" fmla="*/ 2147483647 w 211"/>
              <a:gd name="T1" fmla="*/ 2147483647 h 87"/>
              <a:gd name="T2" fmla="*/ 2147483647 w 211"/>
              <a:gd name="T3" fmla="*/ 0 h 87"/>
              <a:gd name="T4" fmla="*/ 2147483647 w 211"/>
              <a:gd name="T5" fmla="*/ 2147483647 h 87"/>
              <a:gd name="T6" fmla="*/ 2147483647 w 211"/>
              <a:gd name="T7" fmla="*/ 2147483647 h 87"/>
              <a:gd name="T8" fmla="*/ 2147483647 w 211"/>
              <a:gd name="T9" fmla="*/ 2147483647 h 87"/>
              <a:gd name="T10" fmla="*/ 2147483647 w 211"/>
              <a:gd name="T11" fmla="*/ 2147483647 h 87"/>
              <a:gd name="T12" fmla="*/ 2147483647 w 211"/>
              <a:gd name="T13" fmla="*/ 2147483647 h 87"/>
              <a:gd name="T14" fmla="*/ 2147483647 w 211"/>
              <a:gd name="T15" fmla="*/ 2147483647 h 87"/>
              <a:gd name="T16" fmla="*/ 2147483647 w 211"/>
              <a:gd name="T17" fmla="*/ 2147483647 h 87"/>
              <a:gd name="T18" fmla="*/ 2147483647 w 211"/>
              <a:gd name="T19" fmla="*/ 2147483647 h 87"/>
              <a:gd name="T20" fmla="*/ 2147483647 w 211"/>
              <a:gd name="T21" fmla="*/ 2147483647 h 87"/>
              <a:gd name="T22" fmla="*/ 0 w 211"/>
              <a:gd name="T23" fmla="*/ 2147483647 h 87"/>
              <a:gd name="T24" fmla="*/ 2147483647 w 211"/>
              <a:gd name="T25" fmla="*/ 2147483647 h 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1"/>
              <a:gd name="T40" fmla="*/ 0 h 87"/>
              <a:gd name="T41" fmla="*/ 211 w 211"/>
              <a:gd name="T42" fmla="*/ 87 h 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1" h="87">
                <a:moveTo>
                  <a:pt x="44" y="15"/>
                </a:moveTo>
                <a:lnTo>
                  <a:pt x="140" y="0"/>
                </a:lnTo>
                <a:lnTo>
                  <a:pt x="176" y="42"/>
                </a:lnTo>
                <a:lnTo>
                  <a:pt x="194" y="35"/>
                </a:lnTo>
                <a:lnTo>
                  <a:pt x="211" y="15"/>
                </a:lnTo>
                <a:lnTo>
                  <a:pt x="211" y="51"/>
                </a:lnTo>
                <a:lnTo>
                  <a:pt x="194" y="70"/>
                </a:lnTo>
                <a:lnTo>
                  <a:pt x="158" y="70"/>
                </a:lnTo>
                <a:lnTo>
                  <a:pt x="131" y="51"/>
                </a:lnTo>
                <a:lnTo>
                  <a:pt x="105" y="70"/>
                </a:lnTo>
                <a:lnTo>
                  <a:pt x="8" y="87"/>
                </a:lnTo>
                <a:lnTo>
                  <a:pt x="0" y="21"/>
                </a:lnTo>
                <a:lnTo>
                  <a:pt x="44" y="15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4" name="Freeform 57"/>
          <p:cNvSpPr>
            <a:spLocks/>
          </p:cNvSpPr>
          <p:nvPr/>
        </p:nvSpPr>
        <p:spPr bwMode="auto">
          <a:xfrm>
            <a:off x="7054850" y="2389188"/>
            <a:ext cx="63500" cy="92075"/>
          </a:xfrm>
          <a:custGeom>
            <a:avLst/>
            <a:gdLst>
              <a:gd name="T0" fmla="*/ 2147483647 w 52"/>
              <a:gd name="T1" fmla="*/ 2147483647 h 69"/>
              <a:gd name="T2" fmla="*/ 2147483647 w 52"/>
              <a:gd name="T3" fmla="*/ 2147483647 h 69"/>
              <a:gd name="T4" fmla="*/ 0 w 52"/>
              <a:gd name="T5" fmla="*/ 2147483647 h 69"/>
              <a:gd name="T6" fmla="*/ 2147483647 w 52"/>
              <a:gd name="T7" fmla="*/ 0 h 69"/>
              <a:gd name="T8" fmla="*/ 2147483647 w 52"/>
              <a:gd name="T9" fmla="*/ 2147483647 h 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"/>
              <a:gd name="T16" fmla="*/ 0 h 69"/>
              <a:gd name="T17" fmla="*/ 52 w 52"/>
              <a:gd name="T18" fmla="*/ 69 h 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" h="69">
                <a:moveTo>
                  <a:pt x="52" y="19"/>
                </a:moveTo>
                <a:lnTo>
                  <a:pt x="8" y="69"/>
                </a:lnTo>
                <a:lnTo>
                  <a:pt x="0" y="19"/>
                </a:lnTo>
                <a:lnTo>
                  <a:pt x="26" y="0"/>
                </a:lnTo>
                <a:lnTo>
                  <a:pt x="52" y="19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5" name="Freeform 58"/>
          <p:cNvSpPr>
            <a:spLocks/>
          </p:cNvSpPr>
          <p:nvPr/>
        </p:nvSpPr>
        <p:spPr bwMode="auto">
          <a:xfrm>
            <a:off x="6962775" y="1997075"/>
            <a:ext cx="130175" cy="342900"/>
          </a:xfrm>
          <a:custGeom>
            <a:avLst/>
            <a:gdLst>
              <a:gd name="T0" fmla="*/ 0 w 105"/>
              <a:gd name="T1" fmla="*/ 2147483647 h 256"/>
              <a:gd name="T2" fmla="*/ 2147483647 w 105"/>
              <a:gd name="T3" fmla="*/ 0 h 256"/>
              <a:gd name="T4" fmla="*/ 2147483647 w 105"/>
              <a:gd name="T5" fmla="*/ 2147483647 h 256"/>
              <a:gd name="T6" fmla="*/ 2147483647 w 105"/>
              <a:gd name="T7" fmla="*/ 2147483647 h 256"/>
              <a:gd name="T8" fmla="*/ 2147483647 w 105"/>
              <a:gd name="T9" fmla="*/ 2147483647 h 256"/>
              <a:gd name="T10" fmla="*/ 2147483647 w 105"/>
              <a:gd name="T11" fmla="*/ 2147483647 h 256"/>
              <a:gd name="T12" fmla="*/ 2147483647 w 105"/>
              <a:gd name="T13" fmla="*/ 2147483647 h 256"/>
              <a:gd name="T14" fmla="*/ 2147483647 w 105"/>
              <a:gd name="T15" fmla="*/ 2147483647 h 256"/>
              <a:gd name="T16" fmla="*/ 2147483647 w 105"/>
              <a:gd name="T17" fmla="*/ 2147483647 h 256"/>
              <a:gd name="T18" fmla="*/ 0 w 105"/>
              <a:gd name="T19" fmla="*/ 2147483647 h 2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5"/>
              <a:gd name="T31" fmla="*/ 0 h 256"/>
              <a:gd name="T32" fmla="*/ 105 w 105"/>
              <a:gd name="T33" fmla="*/ 256 h 25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5" h="256">
                <a:moveTo>
                  <a:pt x="0" y="5"/>
                </a:moveTo>
                <a:lnTo>
                  <a:pt x="38" y="0"/>
                </a:lnTo>
                <a:lnTo>
                  <a:pt x="99" y="170"/>
                </a:lnTo>
                <a:lnTo>
                  <a:pt x="105" y="238"/>
                </a:lnTo>
                <a:lnTo>
                  <a:pt x="12" y="256"/>
                </a:lnTo>
                <a:lnTo>
                  <a:pt x="1" y="226"/>
                </a:lnTo>
                <a:lnTo>
                  <a:pt x="1" y="113"/>
                </a:lnTo>
                <a:lnTo>
                  <a:pt x="12" y="71"/>
                </a:lnTo>
                <a:lnTo>
                  <a:pt x="1" y="43"/>
                </a:lnTo>
                <a:lnTo>
                  <a:pt x="0" y="5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6" name="Freeform 59"/>
          <p:cNvSpPr>
            <a:spLocks/>
          </p:cNvSpPr>
          <p:nvPr/>
        </p:nvSpPr>
        <p:spPr bwMode="auto">
          <a:xfrm>
            <a:off x="7008813" y="1674813"/>
            <a:ext cx="268287" cy="547687"/>
          </a:xfrm>
          <a:custGeom>
            <a:avLst/>
            <a:gdLst>
              <a:gd name="T0" fmla="*/ 2147483647 w 216"/>
              <a:gd name="T1" fmla="*/ 2147483647 h 409"/>
              <a:gd name="T2" fmla="*/ 2147483647 w 216"/>
              <a:gd name="T3" fmla="*/ 0 h 409"/>
              <a:gd name="T4" fmla="*/ 2147483647 w 216"/>
              <a:gd name="T5" fmla="*/ 2147483647 h 409"/>
              <a:gd name="T6" fmla="*/ 2147483647 w 216"/>
              <a:gd name="T7" fmla="*/ 2147483647 h 409"/>
              <a:gd name="T8" fmla="*/ 2147483647 w 216"/>
              <a:gd name="T9" fmla="*/ 2147483647 h 409"/>
              <a:gd name="T10" fmla="*/ 2147483647 w 216"/>
              <a:gd name="T11" fmla="*/ 2147483647 h 409"/>
              <a:gd name="T12" fmla="*/ 2147483647 w 216"/>
              <a:gd name="T13" fmla="*/ 2147483647 h 409"/>
              <a:gd name="T14" fmla="*/ 2147483647 w 216"/>
              <a:gd name="T15" fmla="*/ 2147483647 h 409"/>
              <a:gd name="T16" fmla="*/ 2147483647 w 216"/>
              <a:gd name="T17" fmla="*/ 2147483647 h 409"/>
              <a:gd name="T18" fmla="*/ 2147483647 w 216"/>
              <a:gd name="T19" fmla="*/ 2147483647 h 409"/>
              <a:gd name="T20" fmla="*/ 2147483647 w 216"/>
              <a:gd name="T21" fmla="*/ 2147483647 h 409"/>
              <a:gd name="T22" fmla="*/ 0 w 216"/>
              <a:gd name="T23" fmla="*/ 2147483647 h 409"/>
              <a:gd name="T24" fmla="*/ 2147483647 w 216"/>
              <a:gd name="T25" fmla="*/ 2147483647 h 409"/>
              <a:gd name="T26" fmla="*/ 2147483647 w 216"/>
              <a:gd name="T27" fmla="*/ 2147483647 h 409"/>
              <a:gd name="T28" fmla="*/ 2147483647 w 216"/>
              <a:gd name="T29" fmla="*/ 2147483647 h 409"/>
              <a:gd name="T30" fmla="*/ 2147483647 w 216"/>
              <a:gd name="T31" fmla="*/ 2147483647 h 40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216"/>
              <a:gd name="T49" fmla="*/ 0 h 409"/>
              <a:gd name="T50" fmla="*/ 216 w 216"/>
              <a:gd name="T51" fmla="*/ 409 h 40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216" h="409">
                <a:moveTo>
                  <a:pt x="67" y="14"/>
                </a:moveTo>
                <a:lnTo>
                  <a:pt x="102" y="0"/>
                </a:lnTo>
                <a:lnTo>
                  <a:pt x="129" y="5"/>
                </a:lnTo>
                <a:lnTo>
                  <a:pt x="164" y="147"/>
                </a:lnTo>
                <a:lnTo>
                  <a:pt x="216" y="183"/>
                </a:lnTo>
                <a:lnTo>
                  <a:pt x="216" y="197"/>
                </a:lnTo>
                <a:lnTo>
                  <a:pt x="216" y="233"/>
                </a:lnTo>
                <a:lnTo>
                  <a:pt x="156" y="269"/>
                </a:lnTo>
                <a:lnTo>
                  <a:pt x="138" y="298"/>
                </a:lnTo>
                <a:lnTo>
                  <a:pt x="67" y="346"/>
                </a:lnTo>
                <a:lnTo>
                  <a:pt x="61" y="409"/>
                </a:lnTo>
                <a:lnTo>
                  <a:pt x="0" y="240"/>
                </a:lnTo>
                <a:lnTo>
                  <a:pt x="24" y="133"/>
                </a:lnTo>
                <a:lnTo>
                  <a:pt x="13" y="48"/>
                </a:lnTo>
                <a:lnTo>
                  <a:pt x="40" y="5"/>
                </a:lnTo>
                <a:lnTo>
                  <a:pt x="67" y="14"/>
                </a:lnTo>
                <a:close/>
              </a:path>
            </a:pathLst>
          </a:custGeom>
          <a:solidFill>
            <a:srgbClr val="CCFFCC"/>
          </a:solidFill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47" name="Freeform 60"/>
          <p:cNvSpPr>
            <a:spLocks/>
          </p:cNvSpPr>
          <p:nvPr/>
        </p:nvSpPr>
        <p:spPr bwMode="auto">
          <a:xfrm>
            <a:off x="6081713" y="4103688"/>
            <a:ext cx="109537" cy="85725"/>
          </a:xfrm>
          <a:custGeom>
            <a:avLst/>
            <a:gdLst>
              <a:gd name="T0" fmla="*/ 0 w 89"/>
              <a:gd name="T1" fmla="*/ 2147483647 h 64"/>
              <a:gd name="T2" fmla="*/ 2147483647 w 89"/>
              <a:gd name="T3" fmla="*/ 0 h 64"/>
              <a:gd name="T4" fmla="*/ 0 w 89"/>
              <a:gd name="T5" fmla="*/ 2147483647 h 64"/>
              <a:gd name="T6" fmla="*/ 0 60000 65536"/>
              <a:gd name="T7" fmla="*/ 0 60000 65536"/>
              <a:gd name="T8" fmla="*/ 0 60000 65536"/>
              <a:gd name="T9" fmla="*/ 0 w 89"/>
              <a:gd name="T10" fmla="*/ 0 h 64"/>
              <a:gd name="T11" fmla="*/ 89 w 89"/>
              <a:gd name="T12" fmla="*/ 64 h 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9" h="64">
                <a:moveTo>
                  <a:pt x="0" y="64"/>
                </a:moveTo>
                <a:lnTo>
                  <a:pt x="89" y="0"/>
                </a:lnTo>
                <a:lnTo>
                  <a:pt x="0" y="64"/>
                </a:lnTo>
                <a:close/>
              </a:path>
            </a:pathLst>
          </a:custGeom>
          <a:noFill/>
          <a:ln w="1651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pSp>
        <p:nvGrpSpPr>
          <p:cNvPr id="4148" name="Group 61"/>
          <p:cNvGrpSpPr>
            <a:grpSpLocks/>
          </p:cNvGrpSpPr>
          <p:nvPr/>
        </p:nvGrpSpPr>
        <p:grpSpPr bwMode="auto">
          <a:xfrm>
            <a:off x="965200" y="1574800"/>
            <a:ext cx="1246188" cy="1092200"/>
            <a:chOff x="-3581" y="2593"/>
            <a:chExt cx="787" cy="591"/>
          </a:xfrm>
          <a:noFill/>
        </p:grpSpPr>
        <p:sp>
          <p:nvSpPr>
            <p:cNvPr id="4241" name="Freeform 62"/>
            <p:cNvSpPr>
              <a:spLocks/>
            </p:cNvSpPr>
            <p:nvPr/>
          </p:nvSpPr>
          <p:spPr bwMode="auto">
            <a:xfrm>
              <a:off x="-3435" y="3031"/>
              <a:ext cx="5" cy="2"/>
            </a:xfrm>
            <a:custGeom>
              <a:avLst/>
              <a:gdLst>
                <a:gd name="T0" fmla="*/ 5 w 5"/>
                <a:gd name="T1" fmla="*/ 0 h 2"/>
                <a:gd name="T2" fmla="*/ 2 w 5"/>
                <a:gd name="T3" fmla="*/ 2 h 2"/>
                <a:gd name="T4" fmla="*/ 0 w 5"/>
                <a:gd name="T5" fmla="*/ 0 h 2"/>
                <a:gd name="T6" fmla="*/ 5 w 5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2"/>
                <a:gd name="T14" fmla="*/ 5 w 5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2">
                  <a:moveTo>
                    <a:pt x="5" y="0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2" name="Freeform 63"/>
            <p:cNvSpPr>
              <a:spLocks/>
            </p:cNvSpPr>
            <p:nvPr/>
          </p:nvSpPr>
          <p:spPr bwMode="auto">
            <a:xfrm>
              <a:off x="-3460" y="3154"/>
              <a:ext cx="3" cy="1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2 w 3"/>
                <a:gd name="T5" fmla="*/ 1 h 1"/>
                <a:gd name="T6" fmla="*/ 0 w 3"/>
                <a:gd name="T7" fmla="*/ 1 h 1"/>
                <a:gd name="T8" fmla="*/ 2 w 3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1"/>
                <a:gd name="T17" fmla="*/ 3 w 3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1">
                  <a:moveTo>
                    <a:pt x="2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3" name="Freeform 64"/>
            <p:cNvSpPr>
              <a:spLocks/>
            </p:cNvSpPr>
            <p:nvPr/>
          </p:nvSpPr>
          <p:spPr bwMode="auto">
            <a:xfrm>
              <a:off x="-3570" y="3173"/>
              <a:ext cx="9" cy="11"/>
            </a:xfrm>
            <a:custGeom>
              <a:avLst/>
              <a:gdLst>
                <a:gd name="T0" fmla="*/ 4 w 9"/>
                <a:gd name="T1" fmla="*/ 11 h 11"/>
                <a:gd name="T2" fmla="*/ 0 w 9"/>
                <a:gd name="T3" fmla="*/ 9 h 11"/>
                <a:gd name="T4" fmla="*/ 4 w 9"/>
                <a:gd name="T5" fmla="*/ 6 h 11"/>
                <a:gd name="T6" fmla="*/ 4 w 9"/>
                <a:gd name="T7" fmla="*/ 6 h 11"/>
                <a:gd name="T8" fmla="*/ 0 w 9"/>
                <a:gd name="T9" fmla="*/ 2 h 11"/>
                <a:gd name="T10" fmla="*/ 0 w 9"/>
                <a:gd name="T11" fmla="*/ 0 h 11"/>
                <a:gd name="T12" fmla="*/ 4 w 9"/>
                <a:gd name="T13" fmla="*/ 0 h 11"/>
                <a:gd name="T14" fmla="*/ 5 w 9"/>
                <a:gd name="T15" fmla="*/ 2 h 11"/>
                <a:gd name="T16" fmla="*/ 9 w 9"/>
                <a:gd name="T17" fmla="*/ 2 h 11"/>
                <a:gd name="T18" fmla="*/ 7 w 9"/>
                <a:gd name="T19" fmla="*/ 6 h 11"/>
                <a:gd name="T20" fmla="*/ 4 w 9"/>
                <a:gd name="T21" fmla="*/ 11 h 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"/>
                <a:gd name="T34" fmla="*/ 0 h 11"/>
                <a:gd name="T35" fmla="*/ 9 w 9"/>
                <a:gd name="T36" fmla="*/ 11 h 1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" h="11">
                  <a:moveTo>
                    <a:pt x="4" y="11"/>
                  </a:moveTo>
                  <a:lnTo>
                    <a:pt x="0" y="9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2"/>
                  </a:lnTo>
                  <a:lnTo>
                    <a:pt x="9" y="2"/>
                  </a:lnTo>
                  <a:lnTo>
                    <a:pt x="7" y="6"/>
                  </a:lnTo>
                  <a:lnTo>
                    <a:pt x="4" y="11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4" name="Freeform 65"/>
            <p:cNvSpPr>
              <a:spLocks/>
            </p:cNvSpPr>
            <p:nvPr/>
          </p:nvSpPr>
          <p:spPr bwMode="auto">
            <a:xfrm>
              <a:off x="-3424" y="3124"/>
              <a:ext cx="23" cy="21"/>
            </a:xfrm>
            <a:custGeom>
              <a:avLst/>
              <a:gdLst>
                <a:gd name="T0" fmla="*/ 23 w 23"/>
                <a:gd name="T1" fmla="*/ 0 h 21"/>
                <a:gd name="T2" fmla="*/ 22 w 23"/>
                <a:gd name="T3" fmla="*/ 6 h 21"/>
                <a:gd name="T4" fmla="*/ 13 w 23"/>
                <a:gd name="T5" fmla="*/ 9 h 21"/>
                <a:gd name="T6" fmla="*/ 12 w 23"/>
                <a:gd name="T7" fmla="*/ 14 h 21"/>
                <a:gd name="T8" fmla="*/ 7 w 23"/>
                <a:gd name="T9" fmla="*/ 19 h 21"/>
                <a:gd name="T10" fmla="*/ 0 w 23"/>
                <a:gd name="T11" fmla="*/ 21 h 21"/>
                <a:gd name="T12" fmla="*/ 5 w 23"/>
                <a:gd name="T13" fmla="*/ 17 h 21"/>
                <a:gd name="T14" fmla="*/ 5 w 23"/>
                <a:gd name="T15" fmla="*/ 10 h 21"/>
                <a:gd name="T16" fmla="*/ 9 w 23"/>
                <a:gd name="T17" fmla="*/ 9 h 21"/>
                <a:gd name="T18" fmla="*/ 12 w 23"/>
                <a:gd name="T19" fmla="*/ 9 h 21"/>
                <a:gd name="T20" fmla="*/ 12 w 23"/>
                <a:gd name="T21" fmla="*/ 4 h 21"/>
                <a:gd name="T22" fmla="*/ 14 w 23"/>
                <a:gd name="T23" fmla="*/ 0 h 21"/>
                <a:gd name="T24" fmla="*/ 18 w 23"/>
                <a:gd name="T25" fmla="*/ 0 h 21"/>
                <a:gd name="T26" fmla="*/ 23 w 23"/>
                <a:gd name="T27" fmla="*/ 0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3"/>
                <a:gd name="T43" fmla="*/ 0 h 21"/>
                <a:gd name="T44" fmla="*/ 23 w 23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3" h="21">
                  <a:moveTo>
                    <a:pt x="23" y="0"/>
                  </a:moveTo>
                  <a:lnTo>
                    <a:pt x="22" y="6"/>
                  </a:lnTo>
                  <a:lnTo>
                    <a:pt x="13" y="9"/>
                  </a:lnTo>
                  <a:lnTo>
                    <a:pt x="12" y="14"/>
                  </a:lnTo>
                  <a:lnTo>
                    <a:pt x="7" y="19"/>
                  </a:lnTo>
                  <a:lnTo>
                    <a:pt x="0" y="21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9" y="9"/>
                  </a:lnTo>
                  <a:lnTo>
                    <a:pt x="12" y="9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5" name="Freeform 66"/>
            <p:cNvSpPr>
              <a:spLocks/>
            </p:cNvSpPr>
            <p:nvPr/>
          </p:nvSpPr>
          <p:spPr bwMode="auto">
            <a:xfrm>
              <a:off x="-3479" y="3155"/>
              <a:ext cx="5" cy="6"/>
            </a:xfrm>
            <a:custGeom>
              <a:avLst/>
              <a:gdLst>
                <a:gd name="T0" fmla="*/ 1 w 5"/>
                <a:gd name="T1" fmla="*/ 6 h 6"/>
                <a:gd name="T2" fmla="*/ 0 w 5"/>
                <a:gd name="T3" fmla="*/ 6 h 6"/>
                <a:gd name="T4" fmla="*/ 1 w 5"/>
                <a:gd name="T5" fmla="*/ 2 h 6"/>
                <a:gd name="T6" fmla="*/ 5 w 5"/>
                <a:gd name="T7" fmla="*/ 0 h 6"/>
                <a:gd name="T8" fmla="*/ 5 w 5"/>
                <a:gd name="T9" fmla="*/ 2 h 6"/>
                <a:gd name="T10" fmla="*/ 1 w 5"/>
                <a:gd name="T11" fmla="*/ 6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6"/>
                <a:gd name="T20" fmla="*/ 5 w 5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6">
                  <a:moveTo>
                    <a:pt x="1" y="6"/>
                  </a:moveTo>
                  <a:lnTo>
                    <a:pt x="0" y="6"/>
                  </a:lnTo>
                  <a:lnTo>
                    <a:pt x="1" y="2"/>
                  </a:lnTo>
                  <a:lnTo>
                    <a:pt x="5" y="0"/>
                  </a:lnTo>
                  <a:lnTo>
                    <a:pt x="5" y="2"/>
                  </a:lnTo>
                  <a:lnTo>
                    <a:pt x="1" y="6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6" name="Freeform 67"/>
            <p:cNvSpPr>
              <a:spLocks/>
            </p:cNvSpPr>
            <p:nvPr/>
          </p:nvSpPr>
          <p:spPr bwMode="auto">
            <a:xfrm>
              <a:off x="-3562" y="3173"/>
              <a:ext cx="11" cy="9"/>
            </a:xfrm>
            <a:custGeom>
              <a:avLst/>
              <a:gdLst>
                <a:gd name="T0" fmla="*/ 6 w 11"/>
                <a:gd name="T1" fmla="*/ 9 h 9"/>
                <a:gd name="T2" fmla="*/ 5 w 11"/>
                <a:gd name="T3" fmla="*/ 6 h 9"/>
                <a:gd name="T4" fmla="*/ 1 w 11"/>
                <a:gd name="T5" fmla="*/ 9 h 9"/>
                <a:gd name="T6" fmla="*/ 1 w 11"/>
                <a:gd name="T7" fmla="*/ 9 h 9"/>
                <a:gd name="T8" fmla="*/ 0 w 11"/>
                <a:gd name="T9" fmla="*/ 9 h 9"/>
                <a:gd name="T10" fmla="*/ 8 w 11"/>
                <a:gd name="T11" fmla="*/ 2 h 9"/>
                <a:gd name="T12" fmla="*/ 8 w 11"/>
                <a:gd name="T13" fmla="*/ 0 h 9"/>
                <a:gd name="T14" fmla="*/ 11 w 11"/>
                <a:gd name="T15" fmla="*/ 0 h 9"/>
                <a:gd name="T16" fmla="*/ 9 w 11"/>
                <a:gd name="T17" fmla="*/ 6 h 9"/>
                <a:gd name="T18" fmla="*/ 9 w 11"/>
                <a:gd name="T19" fmla="*/ 9 h 9"/>
                <a:gd name="T20" fmla="*/ 6 w 11"/>
                <a:gd name="T21" fmla="*/ 9 h 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"/>
                <a:gd name="T34" fmla="*/ 0 h 9"/>
                <a:gd name="T35" fmla="*/ 11 w 11"/>
                <a:gd name="T36" fmla="*/ 9 h 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" h="9">
                  <a:moveTo>
                    <a:pt x="6" y="9"/>
                  </a:moveTo>
                  <a:lnTo>
                    <a:pt x="5" y="6"/>
                  </a:lnTo>
                  <a:lnTo>
                    <a:pt x="1" y="9"/>
                  </a:lnTo>
                  <a:lnTo>
                    <a:pt x="0" y="9"/>
                  </a:lnTo>
                  <a:lnTo>
                    <a:pt x="8" y="2"/>
                  </a:lnTo>
                  <a:lnTo>
                    <a:pt x="8" y="0"/>
                  </a:lnTo>
                  <a:lnTo>
                    <a:pt x="11" y="0"/>
                  </a:lnTo>
                  <a:lnTo>
                    <a:pt x="9" y="6"/>
                  </a:lnTo>
                  <a:lnTo>
                    <a:pt x="9" y="9"/>
                  </a:lnTo>
                  <a:lnTo>
                    <a:pt x="6" y="9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7" name="Freeform 68"/>
            <p:cNvSpPr>
              <a:spLocks/>
            </p:cNvSpPr>
            <p:nvPr/>
          </p:nvSpPr>
          <p:spPr bwMode="auto">
            <a:xfrm>
              <a:off x="-3581" y="3175"/>
              <a:ext cx="2" cy="4"/>
            </a:xfrm>
            <a:custGeom>
              <a:avLst/>
              <a:gdLst>
                <a:gd name="T0" fmla="*/ 1 w 2"/>
                <a:gd name="T1" fmla="*/ 4 h 4"/>
                <a:gd name="T2" fmla="*/ 0 w 2"/>
                <a:gd name="T3" fmla="*/ 0 h 4"/>
                <a:gd name="T4" fmla="*/ 2 w 2"/>
                <a:gd name="T5" fmla="*/ 0 h 4"/>
                <a:gd name="T6" fmla="*/ 1 w 2"/>
                <a:gd name="T7" fmla="*/ 4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4"/>
                <a:gd name="T14" fmla="*/ 2 w 2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4">
                  <a:moveTo>
                    <a:pt x="1" y="4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1" y="4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8" name="Freeform 69"/>
            <p:cNvSpPr>
              <a:spLocks/>
            </p:cNvSpPr>
            <p:nvPr/>
          </p:nvSpPr>
          <p:spPr bwMode="auto">
            <a:xfrm>
              <a:off x="-3549" y="3171"/>
              <a:ext cx="16" cy="13"/>
            </a:xfrm>
            <a:custGeom>
              <a:avLst/>
              <a:gdLst>
                <a:gd name="T0" fmla="*/ 0 w 16"/>
                <a:gd name="T1" fmla="*/ 4 h 13"/>
                <a:gd name="T2" fmla="*/ 2 w 16"/>
                <a:gd name="T3" fmla="*/ 4 h 13"/>
                <a:gd name="T4" fmla="*/ 2 w 16"/>
                <a:gd name="T5" fmla="*/ 0 h 13"/>
                <a:gd name="T6" fmla="*/ 6 w 16"/>
                <a:gd name="T7" fmla="*/ 0 h 13"/>
                <a:gd name="T8" fmla="*/ 6 w 16"/>
                <a:gd name="T9" fmla="*/ 4 h 13"/>
                <a:gd name="T10" fmla="*/ 16 w 16"/>
                <a:gd name="T11" fmla="*/ 2 h 13"/>
                <a:gd name="T12" fmla="*/ 16 w 16"/>
                <a:gd name="T13" fmla="*/ 4 h 13"/>
                <a:gd name="T14" fmla="*/ 3 w 16"/>
                <a:gd name="T15" fmla="*/ 11 h 13"/>
                <a:gd name="T16" fmla="*/ 0 w 16"/>
                <a:gd name="T17" fmla="*/ 13 h 13"/>
                <a:gd name="T18" fmla="*/ 0 w 16"/>
                <a:gd name="T19" fmla="*/ 4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3"/>
                <a:gd name="T32" fmla="*/ 16 w 16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3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6" y="4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3" y="11"/>
                  </a:lnTo>
                  <a:lnTo>
                    <a:pt x="0" y="13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49" name="Freeform 70"/>
            <p:cNvSpPr>
              <a:spLocks/>
            </p:cNvSpPr>
            <p:nvPr/>
          </p:nvSpPr>
          <p:spPr bwMode="auto">
            <a:xfrm>
              <a:off x="-3446" y="3013"/>
              <a:ext cx="7" cy="2"/>
            </a:xfrm>
            <a:custGeom>
              <a:avLst/>
              <a:gdLst>
                <a:gd name="T0" fmla="*/ 4 w 7"/>
                <a:gd name="T1" fmla="*/ 2 h 2"/>
                <a:gd name="T2" fmla="*/ 0 w 7"/>
                <a:gd name="T3" fmla="*/ 2 h 2"/>
                <a:gd name="T4" fmla="*/ 3 w 7"/>
                <a:gd name="T5" fmla="*/ 0 h 2"/>
                <a:gd name="T6" fmla="*/ 7 w 7"/>
                <a:gd name="T7" fmla="*/ 0 h 2"/>
                <a:gd name="T8" fmla="*/ 4 w 7"/>
                <a:gd name="T9" fmla="*/ 2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2"/>
                <a:gd name="T17" fmla="*/ 7 w 7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2">
                  <a:moveTo>
                    <a:pt x="4" y="2"/>
                  </a:moveTo>
                  <a:lnTo>
                    <a:pt x="0" y="2"/>
                  </a:lnTo>
                  <a:lnTo>
                    <a:pt x="3" y="0"/>
                  </a:lnTo>
                  <a:lnTo>
                    <a:pt x="7" y="0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0" name="Freeform 71"/>
            <p:cNvSpPr>
              <a:spLocks/>
            </p:cNvSpPr>
            <p:nvPr/>
          </p:nvSpPr>
          <p:spPr bwMode="auto">
            <a:xfrm>
              <a:off x="-3438" y="3143"/>
              <a:ext cx="5" cy="5"/>
            </a:xfrm>
            <a:custGeom>
              <a:avLst/>
              <a:gdLst>
                <a:gd name="T0" fmla="*/ 5 w 5"/>
                <a:gd name="T1" fmla="*/ 0 h 5"/>
                <a:gd name="T2" fmla="*/ 4 w 5"/>
                <a:gd name="T3" fmla="*/ 5 h 5"/>
                <a:gd name="T4" fmla="*/ 3 w 5"/>
                <a:gd name="T5" fmla="*/ 2 h 5"/>
                <a:gd name="T6" fmla="*/ 0 w 5"/>
                <a:gd name="T7" fmla="*/ 2 h 5"/>
                <a:gd name="T8" fmla="*/ 0 w 5"/>
                <a:gd name="T9" fmla="*/ 2 h 5"/>
                <a:gd name="T10" fmla="*/ 3 w 5"/>
                <a:gd name="T11" fmla="*/ 0 h 5"/>
                <a:gd name="T12" fmla="*/ 5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0"/>
                  </a:moveTo>
                  <a:lnTo>
                    <a:pt x="4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1" name="Freeform 72"/>
            <p:cNvSpPr>
              <a:spLocks/>
            </p:cNvSpPr>
            <p:nvPr/>
          </p:nvSpPr>
          <p:spPr bwMode="auto">
            <a:xfrm>
              <a:off x="-3402" y="3110"/>
              <a:ext cx="27" cy="23"/>
            </a:xfrm>
            <a:custGeom>
              <a:avLst/>
              <a:gdLst>
                <a:gd name="T0" fmla="*/ 5 w 27"/>
                <a:gd name="T1" fmla="*/ 23 h 23"/>
                <a:gd name="T2" fmla="*/ 2 w 27"/>
                <a:gd name="T3" fmla="*/ 23 h 23"/>
                <a:gd name="T4" fmla="*/ 0 w 27"/>
                <a:gd name="T5" fmla="*/ 23 h 23"/>
                <a:gd name="T6" fmla="*/ 9 w 27"/>
                <a:gd name="T7" fmla="*/ 14 h 23"/>
                <a:gd name="T8" fmla="*/ 11 w 27"/>
                <a:gd name="T9" fmla="*/ 10 h 23"/>
                <a:gd name="T10" fmla="*/ 15 w 27"/>
                <a:gd name="T11" fmla="*/ 10 h 23"/>
                <a:gd name="T12" fmla="*/ 10 w 27"/>
                <a:gd name="T13" fmla="*/ 4 h 23"/>
                <a:gd name="T14" fmla="*/ 15 w 27"/>
                <a:gd name="T15" fmla="*/ 0 h 23"/>
                <a:gd name="T16" fmla="*/ 18 w 27"/>
                <a:gd name="T17" fmla="*/ 0 h 23"/>
                <a:gd name="T18" fmla="*/ 20 w 27"/>
                <a:gd name="T19" fmla="*/ 3 h 23"/>
                <a:gd name="T20" fmla="*/ 23 w 27"/>
                <a:gd name="T21" fmla="*/ 0 h 23"/>
                <a:gd name="T22" fmla="*/ 24 w 27"/>
                <a:gd name="T23" fmla="*/ 0 h 23"/>
                <a:gd name="T24" fmla="*/ 24 w 27"/>
                <a:gd name="T25" fmla="*/ 4 h 23"/>
                <a:gd name="T26" fmla="*/ 20 w 27"/>
                <a:gd name="T27" fmla="*/ 8 h 23"/>
                <a:gd name="T28" fmla="*/ 27 w 27"/>
                <a:gd name="T29" fmla="*/ 4 h 23"/>
                <a:gd name="T30" fmla="*/ 26 w 27"/>
                <a:gd name="T31" fmla="*/ 10 h 23"/>
                <a:gd name="T32" fmla="*/ 18 w 27"/>
                <a:gd name="T33" fmla="*/ 14 h 23"/>
                <a:gd name="T34" fmla="*/ 11 w 27"/>
                <a:gd name="T35" fmla="*/ 18 h 23"/>
                <a:gd name="T36" fmla="*/ 5 w 27"/>
                <a:gd name="T37" fmla="*/ 23 h 2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"/>
                <a:gd name="T58" fmla="*/ 0 h 23"/>
                <a:gd name="T59" fmla="*/ 27 w 27"/>
                <a:gd name="T60" fmla="*/ 23 h 2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" h="23">
                  <a:moveTo>
                    <a:pt x="5" y="23"/>
                  </a:moveTo>
                  <a:lnTo>
                    <a:pt x="2" y="23"/>
                  </a:lnTo>
                  <a:lnTo>
                    <a:pt x="0" y="23"/>
                  </a:lnTo>
                  <a:lnTo>
                    <a:pt x="9" y="14"/>
                  </a:lnTo>
                  <a:lnTo>
                    <a:pt x="11" y="10"/>
                  </a:lnTo>
                  <a:lnTo>
                    <a:pt x="15" y="10"/>
                  </a:lnTo>
                  <a:lnTo>
                    <a:pt x="10" y="4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0" y="3"/>
                  </a:lnTo>
                  <a:lnTo>
                    <a:pt x="23" y="0"/>
                  </a:lnTo>
                  <a:lnTo>
                    <a:pt x="24" y="0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27" y="4"/>
                  </a:lnTo>
                  <a:lnTo>
                    <a:pt x="26" y="10"/>
                  </a:lnTo>
                  <a:lnTo>
                    <a:pt x="18" y="14"/>
                  </a:lnTo>
                  <a:lnTo>
                    <a:pt x="11" y="18"/>
                  </a:lnTo>
                  <a:lnTo>
                    <a:pt x="5" y="23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2" name="Freeform 73"/>
            <p:cNvSpPr>
              <a:spLocks/>
            </p:cNvSpPr>
            <p:nvPr/>
          </p:nvSpPr>
          <p:spPr bwMode="auto">
            <a:xfrm>
              <a:off x="-3452" y="3148"/>
              <a:ext cx="4" cy="6"/>
            </a:xfrm>
            <a:custGeom>
              <a:avLst/>
              <a:gdLst>
                <a:gd name="T0" fmla="*/ 4 w 4"/>
                <a:gd name="T1" fmla="*/ 2 h 6"/>
                <a:gd name="T2" fmla="*/ 0 w 4"/>
                <a:gd name="T3" fmla="*/ 6 h 6"/>
                <a:gd name="T4" fmla="*/ 0 w 4"/>
                <a:gd name="T5" fmla="*/ 6 h 6"/>
                <a:gd name="T6" fmla="*/ 4 w 4"/>
                <a:gd name="T7" fmla="*/ 0 h 6"/>
                <a:gd name="T8" fmla="*/ 4 w 4"/>
                <a:gd name="T9" fmla="*/ 2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2"/>
                  </a:moveTo>
                  <a:lnTo>
                    <a:pt x="0" y="6"/>
                  </a:lnTo>
                  <a:lnTo>
                    <a:pt x="4" y="0"/>
                  </a:lnTo>
                  <a:lnTo>
                    <a:pt x="4" y="2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3" name="Freeform 74"/>
            <p:cNvSpPr>
              <a:spLocks/>
            </p:cNvSpPr>
            <p:nvPr/>
          </p:nvSpPr>
          <p:spPr bwMode="auto">
            <a:xfrm>
              <a:off x="-3533" y="3171"/>
              <a:ext cx="4" cy="2"/>
            </a:xfrm>
            <a:custGeom>
              <a:avLst/>
              <a:gdLst>
                <a:gd name="T0" fmla="*/ 4 w 4"/>
                <a:gd name="T1" fmla="*/ 0 h 2"/>
                <a:gd name="T2" fmla="*/ 3 w 4"/>
                <a:gd name="T3" fmla="*/ 2 h 2"/>
                <a:gd name="T4" fmla="*/ 0 w 4"/>
                <a:gd name="T5" fmla="*/ 0 h 2"/>
                <a:gd name="T6" fmla="*/ 4 w 4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"/>
                <a:gd name="T13" fmla="*/ 0 h 2"/>
                <a:gd name="T14" fmla="*/ 4 w 4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" h="2">
                  <a:moveTo>
                    <a:pt x="4" y="0"/>
                  </a:moveTo>
                  <a:lnTo>
                    <a:pt x="3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4" name="Freeform 75"/>
            <p:cNvSpPr>
              <a:spLocks/>
            </p:cNvSpPr>
            <p:nvPr/>
          </p:nvSpPr>
          <p:spPr bwMode="auto">
            <a:xfrm>
              <a:off x="-3522" y="3155"/>
              <a:ext cx="37" cy="16"/>
            </a:xfrm>
            <a:custGeom>
              <a:avLst/>
              <a:gdLst>
                <a:gd name="T0" fmla="*/ 15 w 37"/>
                <a:gd name="T1" fmla="*/ 6 h 16"/>
                <a:gd name="T2" fmla="*/ 14 w 37"/>
                <a:gd name="T3" fmla="*/ 6 h 16"/>
                <a:gd name="T4" fmla="*/ 19 w 37"/>
                <a:gd name="T5" fmla="*/ 0 h 16"/>
                <a:gd name="T6" fmla="*/ 20 w 37"/>
                <a:gd name="T7" fmla="*/ 2 h 16"/>
                <a:gd name="T8" fmla="*/ 21 w 37"/>
                <a:gd name="T9" fmla="*/ 6 h 16"/>
                <a:gd name="T10" fmla="*/ 17 w 37"/>
                <a:gd name="T11" fmla="*/ 9 h 16"/>
                <a:gd name="T12" fmla="*/ 19 w 37"/>
                <a:gd name="T13" fmla="*/ 10 h 16"/>
                <a:gd name="T14" fmla="*/ 37 w 37"/>
                <a:gd name="T15" fmla="*/ 10 h 16"/>
                <a:gd name="T16" fmla="*/ 30 w 37"/>
                <a:gd name="T17" fmla="*/ 14 h 16"/>
                <a:gd name="T18" fmla="*/ 20 w 37"/>
                <a:gd name="T19" fmla="*/ 10 h 16"/>
                <a:gd name="T20" fmla="*/ 15 w 37"/>
                <a:gd name="T21" fmla="*/ 14 h 16"/>
                <a:gd name="T22" fmla="*/ 3 w 37"/>
                <a:gd name="T23" fmla="*/ 16 h 16"/>
                <a:gd name="T24" fmla="*/ 0 w 37"/>
                <a:gd name="T25" fmla="*/ 16 h 16"/>
                <a:gd name="T26" fmla="*/ 10 w 37"/>
                <a:gd name="T27" fmla="*/ 10 h 16"/>
                <a:gd name="T28" fmla="*/ 14 w 37"/>
                <a:gd name="T29" fmla="*/ 9 h 16"/>
                <a:gd name="T30" fmla="*/ 15 w 37"/>
                <a:gd name="T31" fmla="*/ 9 h 16"/>
                <a:gd name="T32" fmla="*/ 15 w 37"/>
                <a:gd name="T33" fmla="*/ 6 h 1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7"/>
                <a:gd name="T52" fmla="*/ 0 h 16"/>
                <a:gd name="T53" fmla="*/ 37 w 37"/>
                <a:gd name="T54" fmla="*/ 16 h 1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7" h="16">
                  <a:moveTo>
                    <a:pt x="15" y="6"/>
                  </a:moveTo>
                  <a:lnTo>
                    <a:pt x="14" y="6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1" y="6"/>
                  </a:lnTo>
                  <a:lnTo>
                    <a:pt x="17" y="9"/>
                  </a:lnTo>
                  <a:lnTo>
                    <a:pt x="19" y="10"/>
                  </a:lnTo>
                  <a:lnTo>
                    <a:pt x="37" y="10"/>
                  </a:lnTo>
                  <a:lnTo>
                    <a:pt x="30" y="14"/>
                  </a:lnTo>
                  <a:lnTo>
                    <a:pt x="20" y="10"/>
                  </a:lnTo>
                  <a:lnTo>
                    <a:pt x="15" y="14"/>
                  </a:lnTo>
                  <a:lnTo>
                    <a:pt x="3" y="16"/>
                  </a:lnTo>
                  <a:lnTo>
                    <a:pt x="0" y="16"/>
                  </a:lnTo>
                  <a:lnTo>
                    <a:pt x="10" y="10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6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5" name="Freeform 76"/>
            <p:cNvSpPr>
              <a:spLocks/>
            </p:cNvSpPr>
            <p:nvPr/>
          </p:nvSpPr>
          <p:spPr bwMode="auto">
            <a:xfrm>
              <a:off x="-3365" y="3104"/>
              <a:ext cx="8" cy="3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3 h 3"/>
                <a:gd name="T4" fmla="*/ 6 w 8"/>
                <a:gd name="T5" fmla="*/ 3 h 3"/>
                <a:gd name="T6" fmla="*/ 0 w 8"/>
                <a:gd name="T7" fmla="*/ 3 h 3"/>
                <a:gd name="T8" fmla="*/ 8 w 8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3"/>
                <a:gd name="T17" fmla="*/ 8 w 8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3">
                  <a:moveTo>
                    <a:pt x="8" y="0"/>
                  </a:moveTo>
                  <a:lnTo>
                    <a:pt x="8" y="3"/>
                  </a:lnTo>
                  <a:lnTo>
                    <a:pt x="6" y="3"/>
                  </a:lnTo>
                  <a:lnTo>
                    <a:pt x="0" y="3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6" name="Freeform 77"/>
            <p:cNvSpPr>
              <a:spLocks/>
            </p:cNvSpPr>
            <p:nvPr/>
          </p:nvSpPr>
          <p:spPr bwMode="auto">
            <a:xfrm>
              <a:off x="-3323" y="3095"/>
              <a:ext cx="8" cy="5"/>
            </a:xfrm>
            <a:custGeom>
              <a:avLst/>
              <a:gdLst>
                <a:gd name="T0" fmla="*/ 4 w 8"/>
                <a:gd name="T1" fmla="*/ 5 h 5"/>
                <a:gd name="T2" fmla="*/ 0 w 8"/>
                <a:gd name="T3" fmla="*/ 2 h 5"/>
                <a:gd name="T4" fmla="*/ 0 w 8"/>
                <a:gd name="T5" fmla="*/ 0 h 5"/>
                <a:gd name="T6" fmla="*/ 7 w 8"/>
                <a:gd name="T7" fmla="*/ 2 h 5"/>
                <a:gd name="T8" fmla="*/ 8 w 8"/>
                <a:gd name="T9" fmla="*/ 5 h 5"/>
                <a:gd name="T10" fmla="*/ 4 w 8"/>
                <a:gd name="T11" fmla="*/ 5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5"/>
                <a:gd name="T20" fmla="*/ 8 w 8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5">
                  <a:moveTo>
                    <a:pt x="4" y="5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7" y="2"/>
                  </a:lnTo>
                  <a:lnTo>
                    <a:pt x="8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7" name="Freeform 78"/>
            <p:cNvSpPr>
              <a:spLocks/>
            </p:cNvSpPr>
            <p:nvPr/>
          </p:nvSpPr>
          <p:spPr bwMode="auto">
            <a:xfrm>
              <a:off x="-3271" y="3072"/>
              <a:ext cx="6" cy="11"/>
            </a:xfrm>
            <a:custGeom>
              <a:avLst/>
              <a:gdLst>
                <a:gd name="T0" fmla="*/ 2 w 6"/>
                <a:gd name="T1" fmla="*/ 0 h 11"/>
                <a:gd name="T2" fmla="*/ 2 w 6"/>
                <a:gd name="T3" fmla="*/ 5 h 11"/>
                <a:gd name="T4" fmla="*/ 3 w 6"/>
                <a:gd name="T5" fmla="*/ 5 h 11"/>
                <a:gd name="T6" fmla="*/ 6 w 6"/>
                <a:gd name="T7" fmla="*/ 10 h 11"/>
                <a:gd name="T8" fmla="*/ 5 w 6"/>
                <a:gd name="T9" fmla="*/ 11 h 11"/>
                <a:gd name="T10" fmla="*/ 3 w 6"/>
                <a:gd name="T11" fmla="*/ 10 h 11"/>
                <a:gd name="T12" fmla="*/ 2 w 6"/>
                <a:gd name="T13" fmla="*/ 10 h 11"/>
                <a:gd name="T14" fmla="*/ 1 w 6"/>
                <a:gd name="T15" fmla="*/ 5 h 11"/>
                <a:gd name="T16" fmla="*/ 0 w 6"/>
                <a:gd name="T17" fmla="*/ 7 h 11"/>
                <a:gd name="T18" fmla="*/ 2 w 6"/>
                <a:gd name="T19" fmla="*/ 0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"/>
                <a:gd name="T31" fmla="*/ 0 h 11"/>
                <a:gd name="T32" fmla="*/ 6 w 6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" h="11">
                  <a:moveTo>
                    <a:pt x="2" y="0"/>
                  </a:moveTo>
                  <a:lnTo>
                    <a:pt x="2" y="5"/>
                  </a:lnTo>
                  <a:lnTo>
                    <a:pt x="3" y="5"/>
                  </a:lnTo>
                  <a:lnTo>
                    <a:pt x="6" y="10"/>
                  </a:lnTo>
                  <a:lnTo>
                    <a:pt x="5" y="11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1" y="5"/>
                  </a:lnTo>
                  <a:lnTo>
                    <a:pt x="0" y="7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8" name="Freeform 79"/>
            <p:cNvSpPr>
              <a:spLocks/>
            </p:cNvSpPr>
            <p:nvPr/>
          </p:nvSpPr>
          <p:spPr bwMode="auto">
            <a:xfrm>
              <a:off x="-3375" y="3102"/>
              <a:ext cx="10" cy="8"/>
            </a:xfrm>
            <a:custGeom>
              <a:avLst/>
              <a:gdLst>
                <a:gd name="T0" fmla="*/ 8 w 10"/>
                <a:gd name="T1" fmla="*/ 2 h 8"/>
                <a:gd name="T2" fmla="*/ 6 w 10"/>
                <a:gd name="T3" fmla="*/ 0 h 8"/>
                <a:gd name="T4" fmla="*/ 6 w 10"/>
                <a:gd name="T5" fmla="*/ 0 h 8"/>
                <a:gd name="T6" fmla="*/ 10 w 10"/>
                <a:gd name="T7" fmla="*/ 0 h 8"/>
                <a:gd name="T8" fmla="*/ 8 w 10"/>
                <a:gd name="T9" fmla="*/ 2 h 8"/>
                <a:gd name="T10" fmla="*/ 10 w 10"/>
                <a:gd name="T11" fmla="*/ 2 h 8"/>
                <a:gd name="T12" fmla="*/ 2 w 10"/>
                <a:gd name="T13" fmla="*/ 8 h 8"/>
                <a:gd name="T14" fmla="*/ 1 w 10"/>
                <a:gd name="T15" fmla="*/ 8 h 8"/>
                <a:gd name="T16" fmla="*/ 0 w 10"/>
                <a:gd name="T17" fmla="*/ 2 h 8"/>
                <a:gd name="T18" fmla="*/ 2 w 10"/>
                <a:gd name="T19" fmla="*/ 2 h 8"/>
                <a:gd name="T20" fmla="*/ 4 w 10"/>
                <a:gd name="T21" fmla="*/ 2 h 8"/>
                <a:gd name="T22" fmla="*/ 5 w 10"/>
                <a:gd name="T23" fmla="*/ 5 h 8"/>
                <a:gd name="T24" fmla="*/ 8 w 10"/>
                <a:gd name="T25" fmla="*/ 2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8"/>
                <a:gd name="T41" fmla="*/ 10 w 10"/>
                <a:gd name="T42" fmla="*/ 8 h 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8">
                  <a:moveTo>
                    <a:pt x="8" y="2"/>
                  </a:moveTo>
                  <a:lnTo>
                    <a:pt x="6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2" y="8"/>
                  </a:lnTo>
                  <a:lnTo>
                    <a:pt x="1" y="8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5" y="5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59" name="Freeform 80"/>
            <p:cNvSpPr>
              <a:spLocks/>
            </p:cNvSpPr>
            <p:nvPr/>
          </p:nvSpPr>
          <p:spPr bwMode="auto">
            <a:xfrm>
              <a:off x="-3406" y="2593"/>
              <a:ext cx="612" cy="504"/>
            </a:xfrm>
            <a:custGeom>
              <a:avLst/>
              <a:gdLst>
                <a:gd name="T0" fmla="*/ 108 w 612"/>
                <a:gd name="T1" fmla="*/ 468 h 504"/>
                <a:gd name="T2" fmla="*/ 87 w 612"/>
                <a:gd name="T3" fmla="*/ 484 h 504"/>
                <a:gd name="T4" fmla="*/ 76 w 612"/>
                <a:gd name="T5" fmla="*/ 486 h 504"/>
                <a:gd name="T6" fmla="*/ 119 w 612"/>
                <a:gd name="T7" fmla="*/ 458 h 504"/>
                <a:gd name="T8" fmla="*/ 169 w 612"/>
                <a:gd name="T9" fmla="*/ 391 h 504"/>
                <a:gd name="T10" fmla="*/ 153 w 612"/>
                <a:gd name="T11" fmla="*/ 374 h 504"/>
                <a:gd name="T12" fmla="*/ 145 w 612"/>
                <a:gd name="T13" fmla="*/ 384 h 504"/>
                <a:gd name="T14" fmla="*/ 94 w 612"/>
                <a:gd name="T15" fmla="*/ 379 h 504"/>
                <a:gd name="T16" fmla="*/ 100 w 612"/>
                <a:gd name="T17" fmla="*/ 350 h 504"/>
                <a:gd name="T18" fmla="*/ 59 w 612"/>
                <a:gd name="T19" fmla="*/ 335 h 504"/>
                <a:gd name="T20" fmla="*/ 39 w 612"/>
                <a:gd name="T21" fmla="*/ 297 h 504"/>
                <a:gd name="T22" fmla="*/ 36 w 612"/>
                <a:gd name="T23" fmla="*/ 286 h 504"/>
                <a:gd name="T24" fmla="*/ 37 w 612"/>
                <a:gd name="T25" fmla="*/ 271 h 504"/>
                <a:gd name="T26" fmla="*/ 55 w 612"/>
                <a:gd name="T27" fmla="*/ 243 h 504"/>
                <a:gd name="T28" fmla="*/ 117 w 612"/>
                <a:gd name="T29" fmla="*/ 197 h 504"/>
                <a:gd name="T30" fmla="*/ 80 w 612"/>
                <a:gd name="T31" fmla="*/ 202 h 504"/>
                <a:gd name="T32" fmla="*/ 0 w 612"/>
                <a:gd name="T33" fmla="*/ 169 h 504"/>
                <a:gd name="T34" fmla="*/ 67 w 612"/>
                <a:gd name="T35" fmla="*/ 153 h 504"/>
                <a:gd name="T36" fmla="*/ 88 w 612"/>
                <a:gd name="T37" fmla="*/ 133 h 504"/>
                <a:gd name="T38" fmla="*/ 15 w 612"/>
                <a:gd name="T39" fmla="*/ 84 h 504"/>
                <a:gd name="T40" fmla="*/ 97 w 612"/>
                <a:gd name="T41" fmla="*/ 25 h 504"/>
                <a:gd name="T42" fmla="*/ 218 w 612"/>
                <a:gd name="T43" fmla="*/ 10 h 504"/>
                <a:gd name="T44" fmla="*/ 436 w 612"/>
                <a:gd name="T45" fmla="*/ 327 h 504"/>
                <a:gd name="T46" fmla="*/ 491 w 612"/>
                <a:gd name="T47" fmla="*/ 371 h 504"/>
                <a:gd name="T48" fmla="*/ 582 w 612"/>
                <a:gd name="T49" fmla="*/ 432 h 504"/>
                <a:gd name="T50" fmla="*/ 597 w 612"/>
                <a:gd name="T51" fmla="*/ 494 h 504"/>
                <a:gd name="T52" fmla="*/ 583 w 612"/>
                <a:gd name="T53" fmla="*/ 461 h 504"/>
                <a:gd name="T54" fmla="*/ 580 w 612"/>
                <a:gd name="T55" fmla="*/ 450 h 504"/>
                <a:gd name="T56" fmla="*/ 569 w 612"/>
                <a:gd name="T57" fmla="*/ 443 h 504"/>
                <a:gd name="T58" fmla="*/ 546 w 612"/>
                <a:gd name="T59" fmla="*/ 458 h 504"/>
                <a:gd name="T60" fmla="*/ 551 w 612"/>
                <a:gd name="T61" fmla="*/ 432 h 504"/>
                <a:gd name="T62" fmla="*/ 559 w 612"/>
                <a:gd name="T63" fmla="*/ 420 h 504"/>
                <a:gd name="T64" fmla="*/ 521 w 612"/>
                <a:gd name="T65" fmla="*/ 361 h 504"/>
                <a:gd name="T66" fmla="*/ 525 w 612"/>
                <a:gd name="T67" fmla="*/ 381 h 504"/>
                <a:gd name="T68" fmla="*/ 514 w 612"/>
                <a:gd name="T69" fmla="*/ 381 h 504"/>
                <a:gd name="T70" fmla="*/ 454 w 612"/>
                <a:gd name="T71" fmla="*/ 350 h 504"/>
                <a:gd name="T72" fmla="*/ 432 w 612"/>
                <a:gd name="T73" fmla="*/ 338 h 504"/>
                <a:gd name="T74" fmla="*/ 373 w 612"/>
                <a:gd name="T75" fmla="*/ 317 h 504"/>
                <a:gd name="T76" fmla="*/ 347 w 612"/>
                <a:gd name="T77" fmla="*/ 312 h 504"/>
                <a:gd name="T78" fmla="*/ 322 w 612"/>
                <a:gd name="T79" fmla="*/ 307 h 504"/>
                <a:gd name="T80" fmla="*/ 316 w 612"/>
                <a:gd name="T81" fmla="*/ 320 h 504"/>
                <a:gd name="T82" fmla="*/ 325 w 612"/>
                <a:gd name="T83" fmla="*/ 335 h 504"/>
                <a:gd name="T84" fmla="*/ 299 w 612"/>
                <a:gd name="T85" fmla="*/ 338 h 504"/>
                <a:gd name="T86" fmla="*/ 259 w 612"/>
                <a:gd name="T87" fmla="*/ 343 h 504"/>
                <a:gd name="T88" fmla="*/ 243 w 612"/>
                <a:gd name="T89" fmla="*/ 330 h 504"/>
                <a:gd name="T90" fmla="*/ 240 w 612"/>
                <a:gd name="T91" fmla="*/ 345 h 504"/>
                <a:gd name="T92" fmla="*/ 237 w 612"/>
                <a:gd name="T93" fmla="*/ 368 h 504"/>
                <a:gd name="T94" fmla="*/ 187 w 612"/>
                <a:gd name="T95" fmla="*/ 417 h 504"/>
                <a:gd name="T96" fmla="*/ 153 w 612"/>
                <a:gd name="T97" fmla="*/ 448 h 504"/>
                <a:gd name="T98" fmla="*/ 133 w 612"/>
                <a:gd name="T99" fmla="*/ 471 h 5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12"/>
                <a:gd name="T151" fmla="*/ 0 h 504"/>
                <a:gd name="T152" fmla="*/ 612 w 612"/>
                <a:gd name="T153" fmla="*/ 504 h 50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12" h="504">
                  <a:moveTo>
                    <a:pt x="133" y="471"/>
                  </a:moveTo>
                  <a:lnTo>
                    <a:pt x="135" y="463"/>
                  </a:lnTo>
                  <a:lnTo>
                    <a:pt x="104" y="476"/>
                  </a:lnTo>
                  <a:lnTo>
                    <a:pt x="108" y="468"/>
                  </a:lnTo>
                  <a:lnTo>
                    <a:pt x="104" y="468"/>
                  </a:lnTo>
                  <a:lnTo>
                    <a:pt x="99" y="481"/>
                  </a:lnTo>
                  <a:lnTo>
                    <a:pt x="104" y="484"/>
                  </a:lnTo>
                  <a:lnTo>
                    <a:pt x="87" y="484"/>
                  </a:lnTo>
                  <a:lnTo>
                    <a:pt x="76" y="494"/>
                  </a:lnTo>
                  <a:lnTo>
                    <a:pt x="50" y="504"/>
                  </a:lnTo>
                  <a:lnTo>
                    <a:pt x="55" y="490"/>
                  </a:lnTo>
                  <a:lnTo>
                    <a:pt x="76" y="486"/>
                  </a:lnTo>
                  <a:lnTo>
                    <a:pt x="114" y="458"/>
                  </a:lnTo>
                  <a:lnTo>
                    <a:pt x="117" y="463"/>
                  </a:lnTo>
                  <a:lnTo>
                    <a:pt x="123" y="461"/>
                  </a:lnTo>
                  <a:lnTo>
                    <a:pt x="119" y="458"/>
                  </a:lnTo>
                  <a:lnTo>
                    <a:pt x="151" y="435"/>
                  </a:lnTo>
                  <a:lnTo>
                    <a:pt x="150" y="427"/>
                  </a:lnTo>
                  <a:lnTo>
                    <a:pt x="165" y="409"/>
                  </a:lnTo>
                  <a:lnTo>
                    <a:pt x="169" y="391"/>
                  </a:lnTo>
                  <a:lnTo>
                    <a:pt x="172" y="391"/>
                  </a:lnTo>
                  <a:lnTo>
                    <a:pt x="169" y="389"/>
                  </a:lnTo>
                  <a:lnTo>
                    <a:pt x="178" y="366"/>
                  </a:lnTo>
                  <a:lnTo>
                    <a:pt x="153" y="374"/>
                  </a:lnTo>
                  <a:lnTo>
                    <a:pt x="154" y="366"/>
                  </a:lnTo>
                  <a:lnTo>
                    <a:pt x="150" y="371"/>
                  </a:lnTo>
                  <a:lnTo>
                    <a:pt x="150" y="381"/>
                  </a:lnTo>
                  <a:lnTo>
                    <a:pt x="145" y="384"/>
                  </a:lnTo>
                  <a:lnTo>
                    <a:pt x="137" y="374"/>
                  </a:lnTo>
                  <a:lnTo>
                    <a:pt x="131" y="374"/>
                  </a:lnTo>
                  <a:lnTo>
                    <a:pt x="123" y="368"/>
                  </a:lnTo>
                  <a:lnTo>
                    <a:pt x="94" y="379"/>
                  </a:lnTo>
                  <a:lnTo>
                    <a:pt x="99" y="376"/>
                  </a:lnTo>
                  <a:lnTo>
                    <a:pt x="99" y="366"/>
                  </a:lnTo>
                  <a:lnTo>
                    <a:pt x="96" y="361"/>
                  </a:lnTo>
                  <a:lnTo>
                    <a:pt x="100" y="350"/>
                  </a:lnTo>
                  <a:lnTo>
                    <a:pt x="90" y="327"/>
                  </a:lnTo>
                  <a:lnTo>
                    <a:pt x="88" y="338"/>
                  </a:lnTo>
                  <a:lnTo>
                    <a:pt x="62" y="343"/>
                  </a:lnTo>
                  <a:lnTo>
                    <a:pt x="59" y="335"/>
                  </a:lnTo>
                  <a:lnTo>
                    <a:pt x="41" y="320"/>
                  </a:lnTo>
                  <a:lnTo>
                    <a:pt x="50" y="312"/>
                  </a:lnTo>
                  <a:lnTo>
                    <a:pt x="39" y="304"/>
                  </a:lnTo>
                  <a:lnTo>
                    <a:pt x="39" y="297"/>
                  </a:lnTo>
                  <a:lnTo>
                    <a:pt x="35" y="297"/>
                  </a:lnTo>
                  <a:lnTo>
                    <a:pt x="36" y="289"/>
                  </a:lnTo>
                  <a:lnTo>
                    <a:pt x="31" y="292"/>
                  </a:lnTo>
                  <a:lnTo>
                    <a:pt x="36" y="286"/>
                  </a:lnTo>
                  <a:lnTo>
                    <a:pt x="33" y="284"/>
                  </a:lnTo>
                  <a:lnTo>
                    <a:pt x="41" y="281"/>
                  </a:lnTo>
                  <a:lnTo>
                    <a:pt x="37" y="276"/>
                  </a:lnTo>
                  <a:lnTo>
                    <a:pt x="37" y="271"/>
                  </a:lnTo>
                  <a:lnTo>
                    <a:pt x="51" y="258"/>
                  </a:lnTo>
                  <a:lnTo>
                    <a:pt x="53" y="245"/>
                  </a:lnTo>
                  <a:lnTo>
                    <a:pt x="59" y="245"/>
                  </a:lnTo>
                  <a:lnTo>
                    <a:pt x="55" y="243"/>
                  </a:lnTo>
                  <a:lnTo>
                    <a:pt x="115" y="222"/>
                  </a:lnTo>
                  <a:lnTo>
                    <a:pt x="114" y="210"/>
                  </a:lnTo>
                  <a:lnTo>
                    <a:pt x="104" y="207"/>
                  </a:lnTo>
                  <a:lnTo>
                    <a:pt x="117" y="197"/>
                  </a:lnTo>
                  <a:lnTo>
                    <a:pt x="114" y="192"/>
                  </a:lnTo>
                  <a:lnTo>
                    <a:pt x="88" y="202"/>
                  </a:lnTo>
                  <a:lnTo>
                    <a:pt x="83" y="207"/>
                  </a:lnTo>
                  <a:lnTo>
                    <a:pt x="80" y="202"/>
                  </a:lnTo>
                  <a:lnTo>
                    <a:pt x="24" y="197"/>
                  </a:lnTo>
                  <a:lnTo>
                    <a:pt x="15" y="184"/>
                  </a:lnTo>
                  <a:lnTo>
                    <a:pt x="19" y="176"/>
                  </a:lnTo>
                  <a:lnTo>
                    <a:pt x="0" y="169"/>
                  </a:lnTo>
                  <a:lnTo>
                    <a:pt x="39" y="153"/>
                  </a:lnTo>
                  <a:lnTo>
                    <a:pt x="35" y="151"/>
                  </a:lnTo>
                  <a:lnTo>
                    <a:pt x="67" y="138"/>
                  </a:lnTo>
                  <a:lnTo>
                    <a:pt x="67" y="153"/>
                  </a:lnTo>
                  <a:lnTo>
                    <a:pt x="113" y="148"/>
                  </a:lnTo>
                  <a:lnTo>
                    <a:pt x="97" y="146"/>
                  </a:lnTo>
                  <a:lnTo>
                    <a:pt x="97" y="140"/>
                  </a:lnTo>
                  <a:lnTo>
                    <a:pt x="88" y="133"/>
                  </a:lnTo>
                  <a:lnTo>
                    <a:pt x="91" y="128"/>
                  </a:lnTo>
                  <a:lnTo>
                    <a:pt x="67" y="122"/>
                  </a:lnTo>
                  <a:lnTo>
                    <a:pt x="62" y="107"/>
                  </a:lnTo>
                  <a:lnTo>
                    <a:pt x="15" y="84"/>
                  </a:lnTo>
                  <a:lnTo>
                    <a:pt x="24" y="81"/>
                  </a:lnTo>
                  <a:lnTo>
                    <a:pt x="27" y="69"/>
                  </a:lnTo>
                  <a:lnTo>
                    <a:pt x="76" y="53"/>
                  </a:lnTo>
                  <a:lnTo>
                    <a:pt x="97" y="25"/>
                  </a:lnTo>
                  <a:lnTo>
                    <a:pt x="197" y="0"/>
                  </a:lnTo>
                  <a:lnTo>
                    <a:pt x="191" y="7"/>
                  </a:lnTo>
                  <a:lnTo>
                    <a:pt x="217" y="5"/>
                  </a:lnTo>
                  <a:lnTo>
                    <a:pt x="218" y="10"/>
                  </a:lnTo>
                  <a:lnTo>
                    <a:pt x="251" y="12"/>
                  </a:lnTo>
                  <a:lnTo>
                    <a:pt x="249" y="15"/>
                  </a:lnTo>
                  <a:lnTo>
                    <a:pt x="434" y="46"/>
                  </a:lnTo>
                  <a:lnTo>
                    <a:pt x="436" y="327"/>
                  </a:lnTo>
                  <a:lnTo>
                    <a:pt x="468" y="327"/>
                  </a:lnTo>
                  <a:lnTo>
                    <a:pt x="464" y="335"/>
                  </a:lnTo>
                  <a:lnTo>
                    <a:pt x="489" y="361"/>
                  </a:lnTo>
                  <a:lnTo>
                    <a:pt x="491" y="371"/>
                  </a:lnTo>
                  <a:lnTo>
                    <a:pt x="506" y="358"/>
                  </a:lnTo>
                  <a:lnTo>
                    <a:pt x="506" y="353"/>
                  </a:lnTo>
                  <a:lnTo>
                    <a:pt x="530" y="350"/>
                  </a:lnTo>
                  <a:lnTo>
                    <a:pt x="582" y="432"/>
                  </a:lnTo>
                  <a:lnTo>
                    <a:pt x="582" y="440"/>
                  </a:lnTo>
                  <a:lnTo>
                    <a:pt x="610" y="458"/>
                  </a:lnTo>
                  <a:lnTo>
                    <a:pt x="612" y="479"/>
                  </a:lnTo>
                  <a:lnTo>
                    <a:pt x="597" y="494"/>
                  </a:lnTo>
                  <a:lnTo>
                    <a:pt x="594" y="481"/>
                  </a:lnTo>
                  <a:lnTo>
                    <a:pt x="598" y="479"/>
                  </a:lnTo>
                  <a:lnTo>
                    <a:pt x="598" y="466"/>
                  </a:lnTo>
                  <a:lnTo>
                    <a:pt x="583" y="461"/>
                  </a:lnTo>
                  <a:lnTo>
                    <a:pt x="580" y="473"/>
                  </a:lnTo>
                  <a:lnTo>
                    <a:pt x="576" y="471"/>
                  </a:lnTo>
                  <a:lnTo>
                    <a:pt x="580" y="458"/>
                  </a:lnTo>
                  <a:lnTo>
                    <a:pt x="580" y="450"/>
                  </a:lnTo>
                  <a:lnTo>
                    <a:pt x="576" y="461"/>
                  </a:lnTo>
                  <a:lnTo>
                    <a:pt x="569" y="456"/>
                  </a:lnTo>
                  <a:lnTo>
                    <a:pt x="562" y="448"/>
                  </a:lnTo>
                  <a:lnTo>
                    <a:pt x="569" y="443"/>
                  </a:lnTo>
                  <a:lnTo>
                    <a:pt x="578" y="435"/>
                  </a:lnTo>
                  <a:lnTo>
                    <a:pt x="548" y="440"/>
                  </a:lnTo>
                  <a:lnTo>
                    <a:pt x="547" y="456"/>
                  </a:lnTo>
                  <a:lnTo>
                    <a:pt x="546" y="458"/>
                  </a:lnTo>
                  <a:lnTo>
                    <a:pt x="543" y="445"/>
                  </a:lnTo>
                  <a:lnTo>
                    <a:pt x="546" y="443"/>
                  </a:lnTo>
                  <a:lnTo>
                    <a:pt x="541" y="432"/>
                  </a:lnTo>
                  <a:lnTo>
                    <a:pt x="551" y="432"/>
                  </a:lnTo>
                  <a:lnTo>
                    <a:pt x="547" y="427"/>
                  </a:lnTo>
                  <a:lnTo>
                    <a:pt x="571" y="438"/>
                  </a:lnTo>
                  <a:lnTo>
                    <a:pt x="556" y="422"/>
                  </a:lnTo>
                  <a:lnTo>
                    <a:pt x="559" y="420"/>
                  </a:lnTo>
                  <a:lnTo>
                    <a:pt x="556" y="417"/>
                  </a:lnTo>
                  <a:lnTo>
                    <a:pt x="556" y="409"/>
                  </a:lnTo>
                  <a:lnTo>
                    <a:pt x="527" y="361"/>
                  </a:lnTo>
                  <a:lnTo>
                    <a:pt x="521" y="361"/>
                  </a:lnTo>
                  <a:lnTo>
                    <a:pt x="525" y="363"/>
                  </a:lnTo>
                  <a:lnTo>
                    <a:pt x="532" y="389"/>
                  </a:lnTo>
                  <a:lnTo>
                    <a:pt x="527" y="389"/>
                  </a:lnTo>
                  <a:lnTo>
                    <a:pt x="525" y="381"/>
                  </a:lnTo>
                  <a:lnTo>
                    <a:pt x="518" y="386"/>
                  </a:lnTo>
                  <a:lnTo>
                    <a:pt x="515" y="374"/>
                  </a:lnTo>
                  <a:lnTo>
                    <a:pt x="505" y="371"/>
                  </a:lnTo>
                  <a:lnTo>
                    <a:pt x="514" y="381"/>
                  </a:lnTo>
                  <a:lnTo>
                    <a:pt x="515" y="386"/>
                  </a:lnTo>
                  <a:lnTo>
                    <a:pt x="489" y="379"/>
                  </a:lnTo>
                  <a:lnTo>
                    <a:pt x="484" y="374"/>
                  </a:lnTo>
                  <a:lnTo>
                    <a:pt x="454" y="350"/>
                  </a:lnTo>
                  <a:lnTo>
                    <a:pt x="460" y="345"/>
                  </a:lnTo>
                  <a:lnTo>
                    <a:pt x="457" y="340"/>
                  </a:lnTo>
                  <a:lnTo>
                    <a:pt x="428" y="340"/>
                  </a:lnTo>
                  <a:lnTo>
                    <a:pt x="432" y="338"/>
                  </a:lnTo>
                  <a:lnTo>
                    <a:pt x="375" y="343"/>
                  </a:lnTo>
                  <a:lnTo>
                    <a:pt x="384" y="335"/>
                  </a:lnTo>
                  <a:lnTo>
                    <a:pt x="370" y="327"/>
                  </a:lnTo>
                  <a:lnTo>
                    <a:pt x="373" y="317"/>
                  </a:lnTo>
                  <a:lnTo>
                    <a:pt x="345" y="330"/>
                  </a:lnTo>
                  <a:lnTo>
                    <a:pt x="356" y="320"/>
                  </a:lnTo>
                  <a:lnTo>
                    <a:pt x="342" y="315"/>
                  </a:lnTo>
                  <a:lnTo>
                    <a:pt x="347" y="312"/>
                  </a:lnTo>
                  <a:lnTo>
                    <a:pt x="342" y="312"/>
                  </a:lnTo>
                  <a:lnTo>
                    <a:pt x="342" y="307"/>
                  </a:lnTo>
                  <a:lnTo>
                    <a:pt x="320" y="312"/>
                  </a:lnTo>
                  <a:lnTo>
                    <a:pt x="322" y="307"/>
                  </a:lnTo>
                  <a:lnTo>
                    <a:pt x="318" y="304"/>
                  </a:lnTo>
                  <a:lnTo>
                    <a:pt x="315" y="315"/>
                  </a:lnTo>
                  <a:lnTo>
                    <a:pt x="320" y="315"/>
                  </a:lnTo>
                  <a:lnTo>
                    <a:pt x="316" y="320"/>
                  </a:lnTo>
                  <a:lnTo>
                    <a:pt x="322" y="325"/>
                  </a:lnTo>
                  <a:lnTo>
                    <a:pt x="320" y="327"/>
                  </a:lnTo>
                  <a:lnTo>
                    <a:pt x="318" y="327"/>
                  </a:lnTo>
                  <a:lnTo>
                    <a:pt x="325" y="335"/>
                  </a:lnTo>
                  <a:lnTo>
                    <a:pt x="316" y="340"/>
                  </a:lnTo>
                  <a:lnTo>
                    <a:pt x="316" y="333"/>
                  </a:lnTo>
                  <a:lnTo>
                    <a:pt x="314" y="338"/>
                  </a:lnTo>
                  <a:lnTo>
                    <a:pt x="299" y="338"/>
                  </a:lnTo>
                  <a:lnTo>
                    <a:pt x="295" y="345"/>
                  </a:lnTo>
                  <a:lnTo>
                    <a:pt x="258" y="358"/>
                  </a:lnTo>
                  <a:lnTo>
                    <a:pt x="273" y="343"/>
                  </a:lnTo>
                  <a:lnTo>
                    <a:pt x="259" y="343"/>
                  </a:lnTo>
                  <a:lnTo>
                    <a:pt x="268" y="330"/>
                  </a:lnTo>
                  <a:lnTo>
                    <a:pt x="267" y="315"/>
                  </a:lnTo>
                  <a:lnTo>
                    <a:pt x="293" y="307"/>
                  </a:lnTo>
                  <a:lnTo>
                    <a:pt x="243" y="330"/>
                  </a:lnTo>
                  <a:lnTo>
                    <a:pt x="247" y="335"/>
                  </a:lnTo>
                  <a:lnTo>
                    <a:pt x="245" y="340"/>
                  </a:lnTo>
                  <a:lnTo>
                    <a:pt x="240" y="340"/>
                  </a:lnTo>
                  <a:lnTo>
                    <a:pt x="240" y="345"/>
                  </a:lnTo>
                  <a:lnTo>
                    <a:pt x="229" y="350"/>
                  </a:lnTo>
                  <a:lnTo>
                    <a:pt x="223" y="358"/>
                  </a:lnTo>
                  <a:lnTo>
                    <a:pt x="222" y="363"/>
                  </a:lnTo>
                  <a:lnTo>
                    <a:pt x="237" y="368"/>
                  </a:lnTo>
                  <a:lnTo>
                    <a:pt x="234" y="374"/>
                  </a:lnTo>
                  <a:lnTo>
                    <a:pt x="199" y="402"/>
                  </a:lnTo>
                  <a:lnTo>
                    <a:pt x="186" y="417"/>
                  </a:lnTo>
                  <a:lnTo>
                    <a:pt x="187" y="417"/>
                  </a:lnTo>
                  <a:lnTo>
                    <a:pt x="186" y="427"/>
                  </a:lnTo>
                  <a:lnTo>
                    <a:pt x="165" y="438"/>
                  </a:lnTo>
                  <a:lnTo>
                    <a:pt x="163" y="443"/>
                  </a:lnTo>
                  <a:lnTo>
                    <a:pt x="153" y="448"/>
                  </a:lnTo>
                  <a:lnTo>
                    <a:pt x="159" y="450"/>
                  </a:lnTo>
                  <a:lnTo>
                    <a:pt x="137" y="463"/>
                  </a:lnTo>
                  <a:lnTo>
                    <a:pt x="136" y="471"/>
                  </a:lnTo>
                  <a:lnTo>
                    <a:pt x="133" y="471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0" name="Freeform 81"/>
            <p:cNvSpPr>
              <a:spLocks/>
            </p:cNvSpPr>
            <p:nvPr/>
          </p:nvSpPr>
          <p:spPr bwMode="auto">
            <a:xfrm>
              <a:off x="-3291" y="3069"/>
              <a:ext cx="8" cy="8"/>
            </a:xfrm>
            <a:custGeom>
              <a:avLst/>
              <a:gdLst>
                <a:gd name="T0" fmla="*/ 5 w 8"/>
                <a:gd name="T1" fmla="*/ 8 h 8"/>
                <a:gd name="T2" fmla="*/ 3 w 8"/>
                <a:gd name="T3" fmla="*/ 5 h 8"/>
                <a:gd name="T4" fmla="*/ 0 w 8"/>
                <a:gd name="T5" fmla="*/ 8 h 8"/>
                <a:gd name="T6" fmla="*/ 2 w 8"/>
                <a:gd name="T7" fmla="*/ 0 h 8"/>
                <a:gd name="T8" fmla="*/ 8 w 8"/>
                <a:gd name="T9" fmla="*/ 0 h 8"/>
                <a:gd name="T10" fmla="*/ 8 w 8"/>
                <a:gd name="T11" fmla="*/ 5 h 8"/>
                <a:gd name="T12" fmla="*/ 5 w 8"/>
                <a:gd name="T13" fmla="*/ 3 h 8"/>
                <a:gd name="T14" fmla="*/ 5 w 8"/>
                <a:gd name="T15" fmla="*/ 3 h 8"/>
                <a:gd name="T16" fmla="*/ 5 w 8"/>
                <a:gd name="T17" fmla="*/ 5 h 8"/>
                <a:gd name="T18" fmla="*/ 5 w 8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8"/>
                <a:gd name="T32" fmla="*/ 8 w 8"/>
                <a:gd name="T33" fmla="*/ 8 h 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8">
                  <a:moveTo>
                    <a:pt x="5" y="8"/>
                  </a:moveTo>
                  <a:lnTo>
                    <a:pt x="3" y="5"/>
                  </a:lnTo>
                  <a:lnTo>
                    <a:pt x="0" y="8"/>
                  </a:lnTo>
                  <a:lnTo>
                    <a:pt x="2" y="0"/>
                  </a:lnTo>
                  <a:lnTo>
                    <a:pt x="8" y="0"/>
                  </a:lnTo>
                  <a:lnTo>
                    <a:pt x="8" y="5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8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1" name="Freeform 82"/>
            <p:cNvSpPr>
              <a:spLocks/>
            </p:cNvSpPr>
            <p:nvPr/>
          </p:nvSpPr>
          <p:spPr bwMode="auto">
            <a:xfrm>
              <a:off x="-3315" y="3082"/>
              <a:ext cx="3" cy="5"/>
            </a:xfrm>
            <a:custGeom>
              <a:avLst/>
              <a:gdLst>
                <a:gd name="T0" fmla="*/ 0 w 3"/>
                <a:gd name="T1" fmla="*/ 0 h 5"/>
                <a:gd name="T2" fmla="*/ 3 w 3"/>
                <a:gd name="T3" fmla="*/ 0 h 5"/>
                <a:gd name="T4" fmla="*/ 3 w 3"/>
                <a:gd name="T5" fmla="*/ 1 h 5"/>
                <a:gd name="T6" fmla="*/ 1 w 3"/>
                <a:gd name="T7" fmla="*/ 5 h 5"/>
                <a:gd name="T8" fmla="*/ 0 w 3"/>
                <a:gd name="T9" fmla="*/ 1 h 5"/>
                <a:gd name="T10" fmla="*/ 0 w 3"/>
                <a:gd name="T11" fmla="*/ 0 h 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"/>
                <a:gd name="T19" fmla="*/ 0 h 5"/>
                <a:gd name="T20" fmla="*/ 3 w 3"/>
                <a:gd name="T21" fmla="*/ 5 h 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" h="5">
                  <a:moveTo>
                    <a:pt x="0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1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2" name="Freeform 83"/>
            <p:cNvSpPr>
              <a:spLocks/>
            </p:cNvSpPr>
            <p:nvPr/>
          </p:nvSpPr>
          <p:spPr bwMode="auto">
            <a:xfrm>
              <a:off x="-3282" y="3072"/>
              <a:ext cx="8" cy="11"/>
            </a:xfrm>
            <a:custGeom>
              <a:avLst/>
              <a:gdLst>
                <a:gd name="T0" fmla="*/ 2 w 8"/>
                <a:gd name="T1" fmla="*/ 5 h 11"/>
                <a:gd name="T2" fmla="*/ 7 w 8"/>
                <a:gd name="T3" fmla="*/ 0 h 11"/>
                <a:gd name="T4" fmla="*/ 8 w 8"/>
                <a:gd name="T5" fmla="*/ 5 h 11"/>
                <a:gd name="T6" fmla="*/ 0 w 8"/>
                <a:gd name="T7" fmla="*/ 11 h 11"/>
                <a:gd name="T8" fmla="*/ 0 w 8"/>
                <a:gd name="T9" fmla="*/ 10 h 11"/>
                <a:gd name="T10" fmla="*/ 4 w 8"/>
                <a:gd name="T11" fmla="*/ 7 h 11"/>
                <a:gd name="T12" fmla="*/ 2 w 8"/>
                <a:gd name="T13" fmla="*/ 7 h 11"/>
                <a:gd name="T14" fmla="*/ 2 w 8"/>
                <a:gd name="T15" fmla="*/ 5 h 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"/>
                <a:gd name="T25" fmla="*/ 0 h 11"/>
                <a:gd name="T26" fmla="*/ 8 w 8"/>
                <a:gd name="T27" fmla="*/ 11 h 1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" h="11">
                  <a:moveTo>
                    <a:pt x="2" y="5"/>
                  </a:moveTo>
                  <a:lnTo>
                    <a:pt x="7" y="0"/>
                  </a:lnTo>
                  <a:lnTo>
                    <a:pt x="8" y="5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4" y="7"/>
                  </a:lnTo>
                  <a:lnTo>
                    <a:pt x="2" y="7"/>
                  </a:lnTo>
                  <a:lnTo>
                    <a:pt x="2" y="5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3" name="Freeform 84"/>
            <p:cNvSpPr>
              <a:spLocks/>
            </p:cNvSpPr>
            <p:nvPr/>
          </p:nvSpPr>
          <p:spPr bwMode="auto">
            <a:xfrm>
              <a:off x="-3398" y="2915"/>
              <a:ext cx="29" cy="21"/>
            </a:xfrm>
            <a:custGeom>
              <a:avLst/>
              <a:gdLst>
                <a:gd name="T0" fmla="*/ 16 w 29"/>
                <a:gd name="T1" fmla="*/ 18 h 21"/>
                <a:gd name="T2" fmla="*/ 11 w 29"/>
                <a:gd name="T3" fmla="*/ 18 h 21"/>
                <a:gd name="T4" fmla="*/ 1 w 29"/>
                <a:gd name="T5" fmla="*/ 11 h 21"/>
                <a:gd name="T6" fmla="*/ 0 w 29"/>
                <a:gd name="T7" fmla="*/ 5 h 21"/>
                <a:gd name="T8" fmla="*/ 7 w 29"/>
                <a:gd name="T9" fmla="*/ 5 h 21"/>
                <a:gd name="T10" fmla="*/ 9 w 29"/>
                <a:gd name="T11" fmla="*/ 5 h 21"/>
                <a:gd name="T12" fmla="*/ 22 w 29"/>
                <a:gd name="T13" fmla="*/ 0 h 21"/>
                <a:gd name="T14" fmla="*/ 23 w 29"/>
                <a:gd name="T15" fmla="*/ 3 h 21"/>
                <a:gd name="T16" fmla="*/ 25 w 29"/>
                <a:gd name="T17" fmla="*/ 3 h 21"/>
                <a:gd name="T18" fmla="*/ 28 w 29"/>
                <a:gd name="T19" fmla="*/ 5 h 21"/>
                <a:gd name="T20" fmla="*/ 29 w 29"/>
                <a:gd name="T21" fmla="*/ 16 h 21"/>
                <a:gd name="T22" fmla="*/ 20 w 29"/>
                <a:gd name="T23" fmla="*/ 18 h 21"/>
                <a:gd name="T24" fmla="*/ 22 w 29"/>
                <a:gd name="T25" fmla="*/ 21 h 21"/>
                <a:gd name="T26" fmla="*/ 19 w 29"/>
                <a:gd name="T27" fmla="*/ 21 h 21"/>
                <a:gd name="T28" fmla="*/ 16 w 29"/>
                <a:gd name="T29" fmla="*/ 18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"/>
                <a:gd name="T46" fmla="*/ 0 h 21"/>
                <a:gd name="T47" fmla="*/ 29 w 29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" h="21">
                  <a:moveTo>
                    <a:pt x="16" y="18"/>
                  </a:moveTo>
                  <a:lnTo>
                    <a:pt x="11" y="18"/>
                  </a:lnTo>
                  <a:lnTo>
                    <a:pt x="1" y="11"/>
                  </a:lnTo>
                  <a:lnTo>
                    <a:pt x="0" y="5"/>
                  </a:lnTo>
                  <a:lnTo>
                    <a:pt x="7" y="5"/>
                  </a:lnTo>
                  <a:lnTo>
                    <a:pt x="9" y="5"/>
                  </a:lnTo>
                  <a:lnTo>
                    <a:pt x="22" y="0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8" y="5"/>
                  </a:lnTo>
                  <a:lnTo>
                    <a:pt x="29" y="16"/>
                  </a:lnTo>
                  <a:lnTo>
                    <a:pt x="20" y="18"/>
                  </a:lnTo>
                  <a:lnTo>
                    <a:pt x="22" y="21"/>
                  </a:lnTo>
                  <a:lnTo>
                    <a:pt x="19" y="21"/>
                  </a:lnTo>
                  <a:lnTo>
                    <a:pt x="16" y="18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4" name="Freeform 85"/>
            <p:cNvSpPr>
              <a:spLocks/>
            </p:cNvSpPr>
            <p:nvPr/>
          </p:nvSpPr>
          <p:spPr bwMode="auto">
            <a:xfrm>
              <a:off x="-3294" y="2964"/>
              <a:ext cx="6" cy="10"/>
            </a:xfrm>
            <a:custGeom>
              <a:avLst/>
              <a:gdLst>
                <a:gd name="T0" fmla="*/ 0 w 6"/>
                <a:gd name="T1" fmla="*/ 10 h 10"/>
                <a:gd name="T2" fmla="*/ 0 w 6"/>
                <a:gd name="T3" fmla="*/ 5 h 10"/>
                <a:gd name="T4" fmla="*/ 6 w 6"/>
                <a:gd name="T5" fmla="*/ 0 h 10"/>
                <a:gd name="T6" fmla="*/ 3 w 6"/>
                <a:gd name="T7" fmla="*/ 8 h 10"/>
                <a:gd name="T8" fmla="*/ 2 w 6"/>
                <a:gd name="T9" fmla="*/ 10 h 10"/>
                <a:gd name="T10" fmla="*/ 0 w 6"/>
                <a:gd name="T11" fmla="*/ 10 h 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10"/>
                <a:gd name="T20" fmla="*/ 6 w 6"/>
                <a:gd name="T21" fmla="*/ 10 h 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10">
                  <a:moveTo>
                    <a:pt x="0" y="10"/>
                  </a:moveTo>
                  <a:lnTo>
                    <a:pt x="0" y="5"/>
                  </a:lnTo>
                  <a:lnTo>
                    <a:pt x="6" y="0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5" name="Freeform 86"/>
            <p:cNvSpPr>
              <a:spLocks/>
            </p:cNvSpPr>
            <p:nvPr/>
          </p:nvSpPr>
          <p:spPr bwMode="auto">
            <a:xfrm>
              <a:off x="-3174" y="2946"/>
              <a:ext cx="2" cy="5"/>
            </a:xfrm>
            <a:custGeom>
              <a:avLst/>
              <a:gdLst>
                <a:gd name="T0" fmla="*/ 2 w 2"/>
                <a:gd name="T1" fmla="*/ 3 h 5"/>
                <a:gd name="T2" fmla="*/ 0 w 2"/>
                <a:gd name="T3" fmla="*/ 5 h 5"/>
                <a:gd name="T4" fmla="*/ 2 w 2"/>
                <a:gd name="T5" fmla="*/ 0 h 5"/>
                <a:gd name="T6" fmla="*/ 2 w 2"/>
                <a:gd name="T7" fmla="*/ 3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5"/>
                <a:gd name="T14" fmla="*/ 2 w 2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5">
                  <a:moveTo>
                    <a:pt x="2" y="3"/>
                  </a:moveTo>
                  <a:lnTo>
                    <a:pt x="0" y="5"/>
                  </a:lnTo>
                  <a:lnTo>
                    <a:pt x="2" y="0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6" name="Freeform 87"/>
            <p:cNvSpPr>
              <a:spLocks/>
            </p:cNvSpPr>
            <p:nvPr/>
          </p:nvSpPr>
          <p:spPr bwMode="auto">
            <a:xfrm>
              <a:off x="-2824" y="3051"/>
              <a:ext cx="15" cy="26"/>
            </a:xfrm>
            <a:custGeom>
              <a:avLst/>
              <a:gdLst>
                <a:gd name="T0" fmla="*/ 2 w 15"/>
                <a:gd name="T1" fmla="*/ 26 h 26"/>
                <a:gd name="T2" fmla="*/ 0 w 15"/>
                <a:gd name="T3" fmla="*/ 18 h 26"/>
                <a:gd name="T4" fmla="*/ 3 w 15"/>
                <a:gd name="T5" fmla="*/ 13 h 26"/>
                <a:gd name="T6" fmla="*/ 2 w 15"/>
                <a:gd name="T7" fmla="*/ 10 h 26"/>
                <a:gd name="T8" fmla="*/ 2 w 15"/>
                <a:gd name="T9" fmla="*/ 5 h 26"/>
                <a:gd name="T10" fmla="*/ 10 w 15"/>
                <a:gd name="T11" fmla="*/ 0 h 26"/>
                <a:gd name="T12" fmla="*/ 15 w 15"/>
                <a:gd name="T13" fmla="*/ 10 h 26"/>
                <a:gd name="T14" fmla="*/ 14 w 15"/>
                <a:gd name="T15" fmla="*/ 18 h 26"/>
                <a:gd name="T16" fmla="*/ 12 w 15"/>
                <a:gd name="T17" fmla="*/ 23 h 26"/>
                <a:gd name="T18" fmla="*/ 5 w 15"/>
                <a:gd name="T19" fmla="*/ 21 h 26"/>
                <a:gd name="T20" fmla="*/ 2 w 15"/>
                <a:gd name="T21" fmla="*/ 26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"/>
                <a:gd name="T34" fmla="*/ 0 h 26"/>
                <a:gd name="T35" fmla="*/ 15 w 15"/>
                <a:gd name="T36" fmla="*/ 26 h 2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" h="26">
                  <a:moveTo>
                    <a:pt x="2" y="26"/>
                  </a:moveTo>
                  <a:lnTo>
                    <a:pt x="0" y="18"/>
                  </a:lnTo>
                  <a:lnTo>
                    <a:pt x="3" y="13"/>
                  </a:lnTo>
                  <a:lnTo>
                    <a:pt x="2" y="10"/>
                  </a:lnTo>
                  <a:lnTo>
                    <a:pt x="2" y="5"/>
                  </a:lnTo>
                  <a:lnTo>
                    <a:pt x="10" y="0"/>
                  </a:lnTo>
                  <a:lnTo>
                    <a:pt x="15" y="10"/>
                  </a:lnTo>
                  <a:lnTo>
                    <a:pt x="14" y="18"/>
                  </a:lnTo>
                  <a:lnTo>
                    <a:pt x="12" y="23"/>
                  </a:lnTo>
                  <a:lnTo>
                    <a:pt x="5" y="21"/>
                  </a:lnTo>
                  <a:lnTo>
                    <a:pt x="2" y="26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7" name="Freeform 88"/>
            <p:cNvSpPr>
              <a:spLocks/>
            </p:cNvSpPr>
            <p:nvPr/>
          </p:nvSpPr>
          <p:spPr bwMode="auto">
            <a:xfrm>
              <a:off x="-3193" y="2972"/>
              <a:ext cx="45" cy="56"/>
            </a:xfrm>
            <a:custGeom>
              <a:avLst/>
              <a:gdLst>
                <a:gd name="T0" fmla="*/ 34 w 45"/>
                <a:gd name="T1" fmla="*/ 38 h 56"/>
                <a:gd name="T2" fmla="*/ 29 w 45"/>
                <a:gd name="T3" fmla="*/ 38 h 56"/>
                <a:gd name="T4" fmla="*/ 29 w 45"/>
                <a:gd name="T5" fmla="*/ 41 h 56"/>
                <a:gd name="T6" fmla="*/ 30 w 45"/>
                <a:gd name="T7" fmla="*/ 43 h 56"/>
                <a:gd name="T8" fmla="*/ 21 w 45"/>
                <a:gd name="T9" fmla="*/ 46 h 56"/>
                <a:gd name="T10" fmla="*/ 19 w 45"/>
                <a:gd name="T11" fmla="*/ 46 h 56"/>
                <a:gd name="T12" fmla="*/ 11 w 45"/>
                <a:gd name="T13" fmla="*/ 56 h 56"/>
                <a:gd name="T14" fmla="*/ 13 w 45"/>
                <a:gd name="T15" fmla="*/ 51 h 56"/>
                <a:gd name="T16" fmla="*/ 11 w 45"/>
                <a:gd name="T17" fmla="*/ 48 h 56"/>
                <a:gd name="T18" fmla="*/ 5 w 45"/>
                <a:gd name="T19" fmla="*/ 48 h 56"/>
                <a:gd name="T20" fmla="*/ 2 w 45"/>
                <a:gd name="T21" fmla="*/ 41 h 56"/>
                <a:gd name="T22" fmla="*/ 1 w 45"/>
                <a:gd name="T23" fmla="*/ 33 h 56"/>
                <a:gd name="T24" fmla="*/ 13 w 45"/>
                <a:gd name="T25" fmla="*/ 28 h 56"/>
                <a:gd name="T26" fmla="*/ 15 w 45"/>
                <a:gd name="T27" fmla="*/ 28 h 56"/>
                <a:gd name="T28" fmla="*/ 15 w 45"/>
                <a:gd name="T29" fmla="*/ 23 h 56"/>
                <a:gd name="T30" fmla="*/ 24 w 45"/>
                <a:gd name="T31" fmla="*/ 18 h 56"/>
                <a:gd name="T32" fmla="*/ 27 w 45"/>
                <a:gd name="T33" fmla="*/ 10 h 56"/>
                <a:gd name="T34" fmla="*/ 30 w 45"/>
                <a:gd name="T35" fmla="*/ 7 h 56"/>
                <a:gd name="T36" fmla="*/ 33 w 45"/>
                <a:gd name="T37" fmla="*/ 0 h 56"/>
                <a:gd name="T38" fmla="*/ 38 w 45"/>
                <a:gd name="T39" fmla="*/ 0 h 56"/>
                <a:gd name="T40" fmla="*/ 36 w 45"/>
                <a:gd name="T41" fmla="*/ 5 h 56"/>
                <a:gd name="T42" fmla="*/ 38 w 45"/>
                <a:gd name="T43" fmla="*/ 7 h 56"/>
                <a:gd name="T44" fmla="*/ 41 w 45"/>
                <a:gd name="T45" fmla="*/ 7 h 56"/>
                <a:gd name="T46" fmla="*/ 42 w 45"/>
                <a:gd name="T47" fmla="*/ 10 h 56"/>
                <a:gd name="T48" fmla="*/ 45 w 45"/>
                <a:gd name="T49" fmla="*/ 12 h 56"/>
                <a:gd name="T50" fmla="*/ 39 w 45"/>
                <a:gd name="T51" fmla="*/ 10 h 56"/>
                <a:gd name="T52" fmla="*/ 33 w 45"/>
                <a:gd name="T53" fmla="*/ 18 h 56"/>
                <a:gd name="T54" fmla="*/ 32 w 45"/>
                <a:gd name="T55" fmla="*/ 23 h 56"/>
                <a:gd name="T56" fmla="*/ 38 w 45"/>
                <a:gd name="T57" fmla="*/ 20 h 56"/>
                <a:gd name="T58" fmla="*/ 38 w 45"/>
                <a:gd name="T59" fmla="*/ 23 h 56"/>
                <a:gd name="T60" fmla="*/ 37 w 45"/>
                <a:gd name="T61" fmla="*/ 30 h 56"/>
                <a:gd name="T62" fmla="*/ 38 w 45"/>
                <a:gd name="T63" fmla="*/ 33 h 56"/>
                <a:gd name="T64" fmla="*/ 32 w 45"/>
                <a:gd name="T65" fmla="*/ 33 h 5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"/>
                <a:gd name="T100" fmla="*/ 0 h 56"/>
                <a:gd name="T101" fmla="*/ 45 w 45"/>
                <a:gd name="T102" fmla="*/ 56 h 5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" h="56">
                  <a:moveTo>
                    <a:pt x="32" y="33"/>
                  </a:moveTo>
                  <a:lnTo>
                    <a:pt x="34" y="38"/>
                  </a:lnTo>
                  <a:lnTo>
                    <a:pt x="32" y="41"/>
                  </a:lnTo>
                  <a:lnTo>
                    <a:pt x="29" y="38"/>
                  </a:lnTo>
                  <a:lnTo>
                    <a:pt x="25" y="38"/>
                  </a:lnTo>
                  <a:lnTo>
                    <a:pt x="29" y="41"/>
                  </a:lnTo>
                  <a:lnTo>
                    <a:pt x="25" y="43"/>
                  </a:lnTo>
                  <a:lnTo>
                    <a:pt x="30" y="43"/>
                  </a:lnTo>
                  <a:lnTo>
                    <a:pt x="24" y="48"/>
                  </a:lnTo>
                  <a:lnTo>
                    <a:pt x="21" y="46"/>
                  </a:lnTo>
                  <a:lnTo>
                    <a:pt x="19" y="46"/>
                  </a:lnTo>
                  <a:lnTo>
                    <a:pt x="19" y="48"/>
                  </a:lnTo>
                  <a:lnTo>
                    <a:pt x="11" y="56"/>
                  </a:lnTo>
                  <a:lnTo>
                    <a:pt x="10" y="56"/>
                  </a:lnTo>
                  <a:lnTo>
                    <a:pt x="13" y="51"/>
                  </a:lnTo>
                  <a:lnTo>
                    <a:pt x="13" y="48"/>
                  </a:lnTo>
                  <a:lnTo>
                    <a:pt x="11" y="48"/>
                  </a:lnTo>
                  <a:lnTo>
                    <a:pt x="7" y="51"/>
                  </a:lnTo>
                  <a:lnTo>
                    <a:pt x="5" y="48"/>
                  </a:lnTo>
                  <a:lnTo>
                    <a:pt x="4" y="43"/>
                  </a:lnTo>
                  <a:lnTo>
                    <a:pt x="2" y="41"/>
                  </a:lnTo>
                  <a:lnTo>
                    <a:pt x="0" y="38"/>
                  </a:lnTo>
                  <a:lnTo>
                    <a:pt x="1" y="33"/>
                  </a:lnTo>
                  <a:lnTo>
                    <a:pt x="9" y="28"/>
                  </a:lnTo>
                  <a:lnTo>
                    <a:pt x="13" y="28"/>
                  </a:lnTo>
                  <a:lnTo>
                    <a:pt x="14" y="33"/>
                  </a:lnTo>
                  <a:lnTo>
                    <a:pt x="15" y="28"/>
                  </a:lnTo>
                  <a:lnTo>
                    <a:pt x="14" y="25"/>
                  </a:lnTo>
                  <a:lnTo>
                    <a:pt x="15" y="23"/>
                  </a:lnTo>
                  <a:lnTo>
                    <a:pt x="24" y="25"/>
                  </a:lnTo>
                  <a:lnTo>
                    <a:pt x="24" y="18"/>
                  </a:lnTo>
                  <a:lnTo>
                    <a:pt x="21" y="15"/>
                  </a:lnTo>
                  <a:lnTo>
                    <a:pt x="27" y="10"/>
                  </a:lnTo>
                  <a:lnTo>
                    <a:pt x="32" y="10"/>
                  </a:lnTo>
                  <a:lnTo>
                    <a:pt x="30" y="7"/>
                  </a:lnTo>
                  <a:lnTo>
                    <a:pt x="34" y="5"/>
                  </a:lnTo>
                  <a:lnTo>
                    <a:pt x="33" y="0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38" y="2"/>
                  </a:lnTo>
                  <a:lnTo>
                    <a:pt x="36" y="5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2" y="7"/>
                  </a:lnTo>
                  <a:lnTo>
                    <a:pt x="42" y="10"/>
                  </a:lnTo>
                  <a:lnTo>
                    <a:pt x="45" y="7"/>
                  </a:lnTo>
                  <a:lnTo>
                    <a:pt x="45" y="12"/>
                  </a:lnTo>
                  <a:lnTo>
                    <a:pt x="42" y="15"/>
                  </a:lnTo>
                  <a:lnTo>
                    <a:pt x="39" y="10"/>
                  </a:lnTo>
                  <a:lnTo>
                    <a:pt x="39" y="15"/>
                  </a:lnTo>
                  <a:lnTo>
                    <a:pt x="33" y="18"/>
                  </a:lnTo>
                  <a:lnTo>
                    <a:pt x="30" y="23"/>
                  </a:lnTo>
                  <a:lnTo>
                    <a:pt x="32" y="23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7" y="23"/>
                  </a:lnTo>
                  <a:lnTo>
                    <a:pt x="38" y="23"/>
                  </a:lnTo>
                  <a:lnTo>
                    <a:pt x="36" y="25"/>
                  </a:lnTo>
                  <a:lnTo>
                    <a:pt x="37" y="30"/>
                  </a:lnTo>
                  <a:lnTo>
                    <a:pt x="41" y="30"/>
                  </a:lnTo>
                  <a:lnTo>
                    <a:pt x="38" y="33"/>
                  </a:lnTo>
                  <a:lnTo>
                    <a:pt x="38" y="36"/>
                  </a:lnTo>
                  <a:lnTo>
                    <a:pt x="32" y="33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8" name="Freeform 89"/>
            <p:cNvSpPr>
              <a:spLocks/>
            </p:cNvSpPr>
            <p:nvPr/>
          </p:nvSpPr>
          <p:spPr bwMode="auto">
            <a:xfrm>
              <a:off x="-3193" y="3031"/>
              <a:ext cx="6" cy="7"/>
            </a:xfrm>
            <a:custGeom>
              <a:avLst/>
              <a:gdLst>
                <a:gd name="T0" fmla="*/ 0 w 6"/>
                <a:gd name="T1" fmla="*/ 5 h 7"/>
                <a:gd name="T2" fmla="*/ 1 w 6"/>
                <a:gd name="T3" fmla="*/ 2 h 7"/>
                <a:gd name="T4" fmla="*/ 4 w 6"/>
                <a:gd name="T5" fmla="*/ 0 h 7"/>
                <a:gd name="T6" fmla="*/ 6 w 6"/>
                <a:gd name="T7" fmla="*/ 2 h 7"/>
                <a:gd name="T8" fmla="*/ 2 w 6"/>
                <a:gd name="T9" fmla="*/ 5 h 7"/>
                <a:gd name="T10" fmla="*/ 0 w 6"/>
                <a:gd name="T11" fmla="*/ 7 h 7"/>
                <a:gd name="T12" fmla="*/ 0 w 6"/>
                <a:gd name="T13" fmla="*/ 5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7"/>
                <a:gd name="T23" fmla="*/ 6 w 6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7">
                  <a:moveTo>
                    <a:pt x="0" y="5"/>
                  </a:moveTo>
                  <a:lnTo>
                    <a:pt x="1" y="2"/>
                  </a:lnTo>
                  <a:lnTo>
                    <a:pt x="4" y="0"/>
                  </a:lnTo>
                  <a:lnTo>
                    <a:pt x="6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69" name="Freeform 90"/>
            <p:cNvSpPr>
              <a:spLocks/>
            </p:cNvSpPr>
            <p:nvPr/>
          </p:nvSpPr>
          <p:spPr bwMode="auto">
            <a:xfrm>
              <a:off x="-3187" y="3031"/>
              <a:ext cx="8" cy="5"/>
            </a:xfrm>
            <a:custGeom>
              <a:avLst/>
              <a:gdLst>
                <a:gd name="T0" fmla="*/ 1 w 8"/>
                <a:gd name="T1" fmla="*/ 0 h 5"/>
                <a:gd name="T2" fmla="*/ 4 w 8"/>
                <a:gd name="T3" fmla="*/ 0 h 5"/>
                <a:gd name="T4" fmla="*/ 5 w 8"/>
                <a:gd name="T5" fmla="*/ 2 h 5"/>
                <a:gd name="T6" fmla="*/ 8 w 8"/>
                <a:gd name="T7" fmla="*/ 2 h 5"/>
                <a:gd name="T8" fmla="*/ 7 w 8"/>
                <a:gd name="T9" fmla="*/ 5 h 5"/>
                <a:gd name="T10" fmla="*/ 0 w 8"/>
                <a:gd name="T11" fmla="*/ 2 h 5"/>
                <a:gd name="T12" fmla="*/ 1 w 8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"/>
                <a:gd name="T22" fmla="*/ 0 h 5"/>
                <a:gd name="T23" fmla="*/ 8 w 8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" h="5">
                  <a:moveTo>
                    <a:pt x="1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8" y="2"/>
                  </a:lnTo>
                  <a:lnTo>
                    <a:pt x="7" y="5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0" name="Freeform 91"/>
            <p:cNvSpPr>
              <a:spLocks/>
            </p:cNvSpPr>
            <p:nvPr/>
          </p:nvSpPr>
          <p:spPr bwMode="auto">
            <a:xfrm>
              <a:off x="-3466" y="2815"/>
              <a:ext cx="49" cy="26"/>
            </a:xfrm>
            <a:custGeom>
              <a:avLst/>
              <a:gdLst>
                <a:gd name="T0" fmla="*/ 49 w 49"/>
                <a:gd name="T1" fmla="*/ 16 h 26"/>
                <a:gd name="T2" fmla="*/ 47 w 49"/>
                <a:gd name="T3" fmla="*/ 21 h 26"/>
                <a:gd name="T4" fmla="*/ 42 w 49"/>
                <a:gd name="T5" fmla="*/ 21 h 26"/>
                <a:gd name="T6" fmla="*/ 34 w 49"/>
                <a:gd name="T7" fmla="*/ 23 h 26"/>
                <a:gd name="T8" fmla="*/ 34 w 49"/>
                <a:gd name="T9" fmla="*/ 26 h 26"/>
                <a:gd name="T10" fmla="*/ 33 w 49"/>
                <a:gd name="T11" fmla="*/ 26 h 26"/>
                <a:gd name="T12" fmla="*/ 28 w 49"/>
                <a:gd name="T13" fmla="*/ 21 h 26"/>
                <a:gd name="T14" fmla="*/ 24 w 49"/>
                <a:gd name="T15" fmla="*/ 18 h 26"/>
                <a:gd name="T16" fmla="*/ 24 w 49"/>
                <a:gd name="T17" fmla="*/ 16 h 26"/>
                <a:gd name="T18" fmla="*/ 18 w 49"/>
                <a:gd name="T19" fmla="*/ 13 h 26"/>
                <a:gd name="T20" fmla="*/ 14 w 49"/>
                <a:gd name="T21" fmla="*/ 11 h 26"/>
                <a:gd name="T22" fmla="*/ 5 w 49"/>
                <a:gd name="T23" fmla="*/ 16 h 26"/>
                <a:gd name="T24" fmla="*/ 0 w 49"/>
                <a:gd name="T25" fmla="*/ 11 h 26"/>
                <a:gd name="T26" fmla="*/ 1 w 49"/>
                <a:gd name="T27" fmla="*/ 0 h 26"/>
                <a:gd name="T28" fmla="*/ 4 w 49"/>
                <a:gd name="T29" fmla="*/ 0 h 26"/>
                <a:gd name="T30" fmla="*/ 4 w 49"/>
                <a:gd name="T31" fmla="*/ 3 h 26"/>
                <a:gd name="T32" fmla="*/ 13 w 49"/>
                <a:gd name="T33" fmla="*/ 6 h 26"/>
                <a:gd name="T34" fmla="*/ 24 w 49"/>
                <a:gd name="T35" fmla="*/ 3 h 26"/>
                <a:gd name="T36" fmla="*/ 27 w 49"/>
                <a:gd name="T37" fmla="*/ 6 h 26"/>
                <a:gd name="T38" fmla="*/ 28 w 49"/>
                <a:gd name="T39" fmla="*/ 11 h 26"/>
                <a:gd name="T40" fmla="*/ 40 w 49"/>
                <a:gd name="T41" fmla="*/ 16 h 26"/>
                <a:gd name="T42" fmla="*/ 49 w 49"/>
                <a:gd name="T43" fmla="*/ 16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49"/>
                <a:gd name="T67" fmla="*/ 0 h 26"/>
                <a:gd name="T68" fmla="*/ 49 w 49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49" h="26">
                  <a:moveTo>
                    <a:pt x="49" y="16"/>
                  </a:moveTo>
                  <a:lnTo>
                    <a:pt x="47" y="21"/>
                  </a:lnTo>
                  <a:lnTo>
                    <a:pt x="42" y="21"/>
                  </a:lnTo>
                  <a:lnTo>
                    <a:pt x="34" y="23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28" y="21"/>
                  </a:lnTo>
                  <a:lnTo>
                    <a:pt x="24" y="18"/>
                  </a:lnTo>
                  <a:lnTo>
                    <a:pt x="24" y="16"/>
                  </a:lnTo>
                  <a:lnTo>
                    <a:pt x="18" y="13"/>
                  </a:lnTo>
                  <a:lnTo>
                    <a:pt x="14" y="11"/>
                  </a:lnTo>
                  <a:lnTo>
                    <a:pt x="5" y="16"/>
                  </a:lnTo>
                  <a:lnTo>
                    <a:pt x="0" y="11"/>
                  </a:lnTo>
                  <a:lnTo>
                    <a:pt x="1" y="0"/>
                  </a:lnTo>
                  <a:lnTo>
                    <a:pt x="4" y="0"/>
                  </a:lnTo>
                  <a:lnTo>
                    <a:pt x="4" y="3"/>
                  </a:lnTo>
                  <a:lnTo>
                    <a:pt x="13" y="6"/>
                  </a:lnTo>
                  <a:lnTo>
                    <a:pt x="24" y="3"/>
                  </a:lnTo>
                  <a:lnTo>
                    <a:pt x="27" y="6"/>
                  </a:lnTo>
                  <a:lnTo>
                    <a:pt x="28" y="11"/>
                  </a:lnTo>
                  <a:lnTo>
                    <a:pt x="40" y="16"/>
                  </a:lnTo>
                  <a:lnTo>
                    <a:pt x="49" y="16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1" name="Freeform 92"/>
            <p:cNvSpPr>
              <a:spLocks/>
            </p:cNvSpPr>
            <p:nvPr/>
          </p:nvSpPr>
          <p:spPr bwMode="auto">
            <a:xfrm>
              <a:off x="-2821" y="3072"/>
              <a:ext cx="4" cy="7"/>
            </a:xfrm>
            <a:custGeom>
              <a:avLst/>
              <a:gdLst>
                <a:gd name="T0" fmla="*/ 0 w 4"/>
                <a:gd name="T1" fmla="*/ 0 h 7"/>
                <a:gd name="T2" fmla="*/ 4 w 4"/>
                <a:gd name="T3" fmla="*/ 2 h 7"/>
                <a:gd name="T4" fmla="*/ 4 w 4"/>
                <a:gd name="T5" fmla="*/ 7 h 7"/>
                <a:gd name="T6" fmla="*/ 0 w 4"/>
                <a:gd name="T7" fmla="*/ 7 h 7"/>
                <a:gd name="T8" fmla="*/ 0 w 4"/>
                <a:gd name="T9" fmla="*/ 5 h 7"/>
                <a:gd name="T10" fmla="*/ 2 w 4"/>
                <a:gd name="T11" fmla="*/ 5 h 7"/>
                <a:gd name="T12" fmla="*/ 0 w 4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"/>
                <a:gd name="T22" fmla="*/ 0 h 7"/>
                <a:gd name="T23" fmla="*/ 4 w 4"/>
                <a:gd name="T24" fmla="*/ 7 h 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" h="7">
                  <a:moveTo>
                    <a:pt x="0" y="0"/>
                  </a:moveTo>
                  <a:lnTo>
                    <a:pt x="4" y="2"/>
                  </a:lnTo>
                  <a:lnTo>
                    <a:pt x="4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2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2" name="Freeform 93"/>
            <p:cNvSpPr>
              <a:spLocks/>
            </p:cNvSpPr>
            <p:nvPr/>
          </p:nvSpPr>
          <p:spPr bwMode="auto">
            <a:xfrm>
              <a:off x="-2818" y="3079"/>
              <a:ext cx="5" cy="4"/>
            </a:xfrm>
            <a:custGeom>
              <a:avLst/>
              <a:gdLst>
                <a:gd name="T0" fmla="*/ 1 w 5"/>
                <a:gd name="T1" fmla="*/ 4 h 4"/>
                <a:gd name="T2" fmla="*/ 0 w 5"/>
                <a:gd name="T3" fmla="*/ 3 h 4"/>
                <a:gd name="T4" fmla="*/ 4 w 5"/>
                <a:gd name="T5" fmla="*/ 0 h 4"/>
                <a:gd name="T6" fmla="*/ 5 w 5"/>
                <a:gd name="T7" fmla="*/ 4 h 4"/>
                <a:gd name="T8" fmla="*/ 1 w 5"/>
                <a:gd name="T9" fmla="*/ 4 h 4"/>
                <a:gd name="T10" fmla="*/ 1 w 5"/>
                <a:gd name="T11" fmla="*/ 3 h 4"/>
                <a:gd name="T12" fmla="*/ 1 w 5"/>
                <a:gd name="T13" fmla="*/ 4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4"/>
                <a:gd name="T23" fmla="*/ 5 w 5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4">
                  <a:moveTo>
                    <a:pt x="1" y="4"/>
                  </a:moveTo>
                  <a:lnTo>
                    <a:pt x="0" y="3"/>
                  </a:lnTo>
                  <a:lnTo>
                    <a:pt x="4" y="0"/>
                  </a:lnTo>
                  <a:lnTo>
                    <a:pt x="5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4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3" name="Freeform 94"/>
            <p:cNvSpPr>
              <a:spLocks/>
            </p:cNvSpPr>
            <p:nvPr/>
          </p:nvSpPr>
          <p:spPr bwMode="auto">
            <a:xfrm>
              <a:off x="-2854" y="3064"/>
              <a:ext cx="5" cy="10"/>
            </a:xfrm>
            <a:custGeom>
              <a:avLst/>
              <a:gdLst>
                <a:gd name="T0" fmla="*/ 5 w 5"/>
                <a:gd name="T1" fmla="*/ 2 h 10"/>
                <a:gd name="T2" fmla="*/ 3 w 5"/>
                <a:gd name="T3" fmla="*/ 10 h 10"/>
                <a:gd name="T4" fmla="*/ 1 w 5"/>
                <a:gd name="T5" fmla="*/ 8 h 10"/>
                <a:gd name="T6" fmla="*/ 3 w 5"/>
                <a:gd name="T7" fmla="*/ 2 h 10"/>
                <a:gd name="T8" fmla="*/ 0 w 5"/>
                <a:gd name="T9" fmla="*/ 2 h 10"/>
                <a:gd name="T10" fmla="*/ 1 w 5"/>
                <a:gd name="T11" fmla="*/ 0 h 10"/>
                <a:gd name="T12" fmla="*/ 4 w 5"/>
                <a:gd name="T13" fmla="*/ 0 h 10"/>
                <a:gd name="T14" fmla="*/ 5 w 5"/>
                <a:gd name="T15" fmla="*/ 2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"/>
                <a:gd name="T25" fmla="*/ 0 h 10"/>
                <a:gd name="T26" fmla="*/ 5 w 5"/>
                <a:gd name="T27" fmla="*/ 10 h 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" h="10">
                  <a:moveTo>
                    <a:pt x="5" y="2"/>
                  </a:moveTo>
                  <a:lnTo>
                    <a:pt x="3" y="10"/>
                  </a:lnTo>
                  <a:lnTo>
                    <a:pt x="1" y="8"/>
                  </a:lnTo>
                  <a:lnTo>
                    <a:pt x="3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4" y="0"/>
                  </a:lnTo>
                  <a:lnTo>
                    <a:pt x="5" y="2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4" name="Freeform 95"/>
            <p:cNvSpPr>
              <a:spLocks/>
            </p:cNvSpPr>
            <p:nvPr/>
          </p:nvSpPr>
          <p:spPr bwMode="auto">
            <a:xfrm>
              <a:off x="-2855" y="3041"/>
              <a:ext cx="29" cy="51"/>
            </a:xfrm>
            <a:custGeom>
              <a:avLst/>
              <a:gdLst>
                <a:gd name="T0" fmla="*/ 6 w 29"/>
                <a:gd name="T1" fmla="*/ 31 h 51"/>
                <a:gd name="T2" fmla="*/ 10 w 29"/>
                <a:gd name="T3" fmla="*/ 28 h 51"/>
                <a:gd name="T4" fmla="*/ 13 w 29"/>
                <a:gd name="T5" fmla="*/ 28 h 51"/>
                <a:gd name="T6" fmla="*/ 10 w 29"/>
                <a:gd name="T7" fmla="*/ 25 h 51"/>
                <a:gd name="T8" fmla="*/ 11 w 29"/>
                <a:gd name="T9" fmla="*/ 20 h 51"/>
                <a:gd name="T10" fmla="*/ 9 w 29"/>
                <a:gd name="T11" fmla="*/ 23 h 51"/>
                <a:gd name="T12" fmla="*/ 6 w 29"/>
                <a:gd name="T13" fmla="*/ 20 h 51"/>
                <a:gd name="T14" fmla="*/ 6 w 29"/>
                <a:gd name="T15" fmla="*/ 18 h 51"/>
                <a:gd name="T16" fmla="*/ 5 w 29"/>
                <a:gd name="T17" fmla="*/ 18 h 51"/>
                <a:gd name="T18" fmla="*/ 2 w 29"/>
                <a:gd name="T19" fmla="*/ 15 h 51"/>
                <a:gd name="T20" fmla="*/ 4 w 29"/>
                <a:gd name="T21" fmla="*/ 15 h 51"/>
                <a:gd name="T22" fmla="*/ 8 w 29"/>
                <a:gd name="T23" fmla="*/ 15 h 51"/>
                <a:gd name="T24" fmla="*/ 9 w 29"/>
                <a:gd name="T25" fmla="*/ 8 h 51"/>
                <a:gd name="T26" fmla="*/ 5 w 29"/>
                <a:gd name="T27" fmla="*/ 10 h 51"/>
                <a:gd name="T28" fmla="*/ 2 w 29"/>
                <a:gd name="T29" fmla="*/ 13 h 51"/>
                <a:gd name="T30" fmla="*/ 0 w 29"/>
                <a:gd name="T31" fmla="*/ 10 h 51"/>
                <a:gd name="T32" fmla="*/ 4 w 29"/>
                <a:gd name="T33" fmla="*/ 5 h 51"/>
                <a:gd name="T34" fmla="*/ 4 w 29"/>
                <a:gd name="T35" fmla="*/ 2 h 51"/>
                <a:gd name="T36" fmla="*/ 4 w 29"/>
                <a:gd name="T37" fmla="*/ 0 h 51"/>
                <a:gd name="T38" fmla="*/ 10 w 29"/>
                <a:gd name="T39" fmla="*/ 0 h 51"/>
                <a:gd name="T40" fmla="*/ 13 w 29"/>
                <a:gd name="T41" fmla="*/ 5 h 51"/>
                <a:gd name="T42" fmla="*/ 11 w 29"/>
                <a:gd name="T43" fmla="*/ 8 h 51"/>
                <a:gd name="T44" fmla="*/ 17 w 29"/>
                <a:gd name="T45" fmla="*/ 10 h 51"/>
                <a:gd name="T46" fmla="*/ 22 w 29"/>
                <a:gd name="T47" fmla="*/ 15 h 51"/>
                <a:gd name="T48" fmla="*/ 27 w 29"/>
                <a:gd name="T49" fmla="*/ 25 h 51"/>
                <a:gd name="T50" fmla="*/ 24 w 29"/>
                <a:gd name="T51" fmla="*/ 25 h 51"/>
                <a:gd name="T52" fmla="*/ 27 w 29"/>
                <a:gd name="T53" fmla="*/ 31 h 51"/>
                <a:gd name="T54" fmla="*/ 28 w 29"/>
                <a:gd name="T55" fmla="*/ 31 h 51"/>
                <a:gd name="T56" fmla="*/ 29 w 29"/>
                <a:gd name="T57" fmla="*/ 33 h 51"/>
                <a:gd name="T58" fmla="*/ 28 w 29"/>
                <a:gd name="T59" fmla="*/ 38 h 51"/>
                <a:gd name="T60" fmla="*/ 29 w 29"/>
                <a:gd name="T61" fmla="*/ 38 h 51"/>
                <a:gd name="T62" fmla="*/ 29 w 29"/>
                <a:gd name="T63" fmla="*/ 48 h 51"/>
                <a:gd name="T64" fmla="*/ 24 w 29"/>
                <a:gd name="T65" fmla="*/ 48 h 51"/>
                <a:gd name="T66" fmla="*/ 23 w 29"/>
                <a:gd name="T67" fmla="*/ 41 h 51"/>
                <a:gd name="T68" fmla="*/ 22 w 29"/>
                <a:gd name="T69" fmla="*/ 42 h 51"/>
                <a:gd name="T70" fmla="*/ 18 w 29"/>
                <a:gd name="T71" fmla="*/ 38 h 51"/>
                <a:gd name="T72" fmla="*/ 17 w 29"/>
                <a:gd name="T73" fmla="*/ 41 h 51"/>
                <a:gd name="T74" fmla="*/ 13 w 29"/>
                <a:gd name="T75" fmla="*/ 38 h 51"/>
                <a:gd name="T76" fmla="*/ 14 w 29"/>
                <a:gd name="T77" fmla="*/ 41 h 51"/>
                <a:gd name="T78" fmla="*/ 18 w 29"/>
                <a:gd name="T79" fmla="*/ 42 h 51"/>
                <a:gd name="T80" fmla="*/ 18 w 29"/>
                <a:gd name="T81" fmla="*/ 51 h 51"/>
                <a:gd name="T82" fmla="*/ 17 w 29"/>
                <a:gd name="T83" fmla="*/ 48 h 51"/>
                <a:gd name="T84" fmla="*/ 10 w 29"/>
                <a:gd name="T85" fmla="*/ 41 h 51"/>
                <a:gd name="T86" fmla="*/ 10 w 29"/>
                <a:gd name="T87" fmla="*/ 33 h 51"/>
                <a:gd name="T88" fmla="*/ 6 w 29"/>
                <a:gd name="T89" fmla="*/ 33 h 51"/>
                <a:gd name="T90" fmla="*/ 6 w 29"/>
                <a:gd name="T91" fmla="*/ 31 h 5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9"/>
                <a:gd name="T139" fmla="*/ 0 h 51"/>
                <a:gd name="T140" fmla="*/ 29 w 29"/>
                <a:gd name="T141" fmla="*/ 51 h 51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9" h="51">
                  <a:moveTo>
                    <a:pt x="6" y="31"/>
                  </a:moveTo>
                  <a:lnTo>
                    <a:pt x="10" y="28"/>
                  </a:lnTo>
                  <a:lnTo>
                    <a:pt x="13" y="28"/>
                  </a:lnTo>
                  <a:lnTo>
                    <a:pt x="10" y="25"/>
                  </a:lnTo>
                  <a:lnTo>
                    <a:pt x="11" y="20"/>
                  </a:lnTo>
                  <a:lnTo>
                    <a:pt x="9" y="23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5" y="18"/>
                  </a:lnTo>
                  <a:lnTo>
                    <a:pt x="2" y="15"/>
                  </a:lnTo>
                  <a:lnTo>
                    <a:pt x="4" y="15"/>
                  </a:lnTo>
                  <a:lnTo>
                    <a:pt x="8" y="15"/>
                  </a:lnTo>
                  <a:lnTo>
                    <a:pt x="9" y="8"/>
                  </a:lnTo>
                  <a:lnTo>
                    <a:pt x="5" y="10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4" y="5"/>
                  </a:lnTo>
                  <a:lnTo>
                    <a:pt x="4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3" y="5"/>
                  </a:lnTo>
                  <a:lnTo>
                    <a:pt x="11" y="8"/>
                  </a:lnTo>
                  <a:lnTo>
                    <a:pt x="17" y="10"/>
                  </a:lnTo>
                  <a:lnTo>
                    <a:pt x="22" y="15"/>
                  </a:lnTo>
                  <a:lnTo>
                    <a:pt x="27" y="25"/>
                  </a:lnTo>
                  <a:lnTo>
                    <a:pt x="24" y="25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9" y="33"/>
                  </a:lnTo>
                  <a:lnTo>
                    <a:pt x="28" y="38"/>
                  </a:lnTo>
                  <a:lnTo>
                    <a:pt x="29" y="38"/>
                  </a:lnTo>
                  <a:lnTo>
                    <a:pt x="29" y="48"/>
                  </a:lnTo>
                  <a:lnTo>
                    <a:pt x="24" y="48"/>
                  </a:lnTo>
                  <a:lnTo>
                    <a:pt x="23" y="41"/>
                  </a:lnTo>
                  <a:lnTo>
                    <a:pt x="22" y="42"/>
                  </a:lnTo>
                  <a:lnTo>
                    <a:pt x="18" y="38"/>
                  </a:lnTo>
                  <a:lnTo>
                    <a:pt x="17" y="41"/>
                  </a:lnTo>
                  <a:lnTo>
                    <a:pt x="13" y="38"/>
                  </a:lnTo>
                  <a:lnTo>
                    <a:pt x="14" y="41"/>
                  </a:lnTo>
                  <a:lnTo>
                    <a:pt x="18" y="42"/>
                  </a:lnTo>
                  <a:lnTo>
                    <a:pt x="18" y="51"/>
                  </a:lnTo>
                  <a:lnTo>
                    <a:pt x="17" y="48"/>
                  </a:lnTo>
                  <a:lnTo>
                    <a:pt x="10" y="41"/>
                  </a:lnTo>
                  <a:lnTo>
                    <a:pt x="10" y="33"/>
                  </a:lnTo>
                  <a:lnTo>
                    <a:pt x="6" y="33"/>
                  </a:lnTo>
                  <a:lnTo>
                    <a:pt x="6" y="31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5" name="Freeform 96"/>
            <p:cNvSpPr>
              <a:spLocks/>
            </p:cNvSpPr>
            <p:nvPr/>
          </p:nvSpPr>
          <p:spPr bwMode="auto">
            <a:xfrm>
              <a:off x="-2901" y="2982"/>
              <a:ext cx="34" cy="61"/>
            </a:xfrm>
            <a:custGeom>
              <a:avLst/>
              <a:gdLst>
                <a:gd name="T0" fmla="*/ 28 w 34"/>
                <a:gd name="T1" fmla="*/ 26 h 61"/>
                <a:gd name="T2" fmla="*/ 29 w 34"/>
                <a:gd name="T3" fmla="*/ 26 h 61"/>
                <a:gd name="T4" fmla="*/ 29 w 34"/>
                <a:gd name="T5" fmla="*/ 31 h 61"/>
                <a:gd name="T6" fmla="*/ 33 w 34"/>
                <a:gd name="T7" fmla="*/ 43 h 61"/>
                <a:gd name="T8" fmla="*/ 34 w 34"/>
                <a:gd name="T9" fmla="*/ 59 h 61"/>
                <a:gd name="T10" fmla="*/ 33 w 34"/>
                <a:gd name="T11" fmla="*/ 61 h 61"/>
                <a:gd name="T12" fmla="*/ 23 w 34"/>
                <a:gd name="T13" fmla="*/ 46 h 61"/>
                <a:gd name="T14" fmla="*/ 23 w 34"/>
                <a:gd name="T15" fmla="*/ 43 h 61"/>
                <a:gd name="T16" fmla="*/ 22 w 34"/>
                <a:gd name="T17" fmla="*/ 43 h 61"/>
                <a:gd name="T18" fmla="*/ 20 w 34"/>
                <a:gd name="T19" fmla="*/ 43 h 61"/>
                <a:gd name="T20" fmla="*/ 22 w 34"/>
                <a:gd name="T21" fmla="*/ 36 h 61"/>
                <a:gd name="T22" fmla="*/ 20 w 34"/>
                <a:gd name="T23" fmla="*/ 36 h 61"/>
                <a:gd name="T24" fmla="*/ 20 w 34"/>
                <a:gd name="T25" fmla="*/ 33 h 61"/>
                <a:gd name="T26" fmla="*/ 15 w 34"/>
                <a:gd name="T27" fmla="*/ 28 h 61"/>
                <a:gd name="T28" fmla="*/ 15 w 34"/>
                <a:gd name="T29" fmla="*/ 31 h 61"/>
                <a:gd name="T30" fmla="*/ 18 w 34"/>
                <a:gd name="T31" fmla="*/ 33 h 61"/>
                <a:gd name="T32" fmla="*/ 16 w 34"/>
                <a:gd name="T33" fmla="*/ 38 h 61"/>
                <a:gd name="T34" fmla="*/ 13 w 34"/>
                <a:gd name="T35" fmla="*/ 38 h 61"/>
                <a:gd name="T36" fmla="*/ 14 w 34"/>
                <a:gd name="T37" fmla="*/ 33 h 61"/>
                <a:gd name="T38" fmla="*/ 13 w 34"/>
                <a:gd name="T39" fmla="*/ 31 h 61"/>
                <a:gd name="T40" fmla="*/ 13 w 34"/>
                <a:gd name="T41" fmla="*/ 28 h 61"/>
                <a:gd name="T42" fmla="*/ 14 w 34"/>
                <a:gd name="T43" fmla="*/ 28 h 61"/>
                <a:gd name="T44" fmla="*/ 10 w 34"/>
                <a:gd name="T45" fmla="*/ 23 h 61"/>
                <a:gd name="T46" fmla="*/ 5 w 34"/>
                <a:gd name="T47" fmla="*/ 13 h 61"/>
                <a:gd name="T48" fmla="*/ 0 w 34"/>
                <a:gd name="T49" fmla="*/ 10 h 61"/>
                <a:gd name="T50" fmla="*/ 1 w 34"/>
                <a:gd name="T51" fmla="*/ 5 h 61"/>
                <a:gd name="T52" fmla="*/ 5 w 34"/>
                <a:gd name="T53" fmla="*/ 5 h 61"/>
                <a:gd name="T54" fmla="*/ 5 w 34"/>
                <a:gd name="T55" fmla="*/ 2 h 61"/>
                <a:gd name="T56" fmla="*/ 10 w 34"/>
                <a:gd name="T57" fmla="*/ 2 h 61"/>
                <a:gd name="T58" fmla="*/ 13 w 34"/>
                <a:gd name="T59" fmla="*/ 0 h 61"/>
                <a:gd name="T60" fmla="*/ 27 w 34"/>
                <a:gd name="T61" fmla="*/ 8 h 61"/>
                <a:gd name="T62" fmla="*/ 27 w 34"/>
                <a:gd name="T63" fmla="*/ 13 h 61"/>
                <a:gd name="T64" fmla="*/ 27 w 34"/>
                <a:gd name="T65" fmla="*/ 15 h 61"/>
                <a:gd name="T66" fmla="*/ 27 w 34"/>
                <a:gd name="T67" fmla="*/ 15 h 61"/>
                <a:gd name="T68" fmla="*/ 29 w 34"/>
                <a:gd name="T69" fmla="*/ 23 h 61"/>
                <a:gd name="T70" fmla="*/ 28 w 34"/>
                <a:gd name="T71" fmla="*/ 26 h 6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4"/>
                <a:gd name="T109" fmla="*/ 0 h 61"/>
                <a:gd name="T110" fmla="*/ 34 w 34"/>
                <a:gd name="T111" fmla="*/ 61 h 61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4" h="61">
                  <a:moveTo>
                    <a:pt x="28" y="26"/>
                  </a:moveTo>
                  <a:lnTo>
                    <a:pt x="29" y="26"/>
                  </a:lnTo>
                  <a:lnTo>
                    <a:pt x="29" y="31"/>
                  </a:lnTo>
                  <a:lnTo>
                    <a:pt x="33" y="43"/>
                  </a:lnTo>
                  <a:lnTo>
                    <a:pt x="34" y="59"/>
                  </a:lnTo>
                  <a:lnTo>
                    <a:pt x="33" y="61"/>
                  </a:lnTo>
                  <a:lnTo>
                    <a:pt x="23" y="46"/>
                  </a:lnTo>
                  <a:lnTo>
                    <a:pt x="23" y="43"/>
                  </a:lnTo>
                  <a:lnTo>
                    <a:pt x="22" y="43"/>
                  </a:lnTo>
                  <a:lnTo>
                    <a:pt x="20" y="43"/>
                  </a:lnTo>
                  <a:lnTo>
                    <a:pt x="22" y="36"/>
                  </a:lnTo>
                  <a:lnTo>
                    <a:pt x="20" y="36"/>
                  </a:lnTo>
                  <a:lnTo>
                    <a:pt x="20" y="33"/>
                  </a:lnTo>
                  <a:lnTo>
                    <a:pt x="15" y="28"/>
                  </a:lnTo>
                  <a:lnTo>
                    <a:pt x="15" y="31"/>
                  </a:lnTo>
                  <a:lnTo>
                    <a:pt x="18" y="33"/>
                  </a:lnTo>
                  <a:lnTo>
                    <a:pt x="16" y="38"/>
                  </a:lnTo>
                  <a:lnTo>
                    <a:pt x="13" y="38"/>
                  </a:lnTo>
                  <a:lnTo>
                    <a:pt x="14" y="33"/>
                  </a:lnTo>
                  <a:lnTo>
                    <a:pt x="13" y="31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0" y="23"/>
                  </a:lnTo>
                  <a:lnTo>
                    <a:pt x="5" y="13"/>
                  </a:lnTo>
                  <a:lnTo>
                    <a:pt x="0" y="10"/>
                  </a:lnTo>
                  <a:lnTo>
                    <a:pt x="1" y="5"/>
                  </a:lnTo>
                  <a:lnTo>
                    <a:pt x="5" y="5"/>
                  </a:lnTo>
                  <a:lnTo>
                    <a:pt x="5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27" y="8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9" y="23"/>
                  </a:lnTo>
                  <a:lnTo>
                    <a:pt x="28" y="26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6" name="Freeform 97"/>
            <p:cNvSpPr>
              <a:spLocks/>
            </p:cNvSpPr>
            <p:nvPr/>
          </p:nvSpPr>
          <p:spPr bwMode="auto">
            <a:xfrm>
              <a:off x="-2872" y="2977"/>
              <a:ext cx="17" cy="43"/>
            </a:xfrm>
            <a:custGeom>
              <a:avLst/>
              <a:gdLst>
                <a:gd name="T0" fmla="*/ 17 w 17"/>
                <a:gd name="T1" fmla="*/ 25 h 43"/>
                <a:gd name="T2" fmla="*/ 17 w 17"/>
                <a:gd name="T3" fmla="*/ 33 h 43"/>
                <a:gd name="T4" fmla="*/ 7 w 17"/>
                <a:gd name="T5" fmla="*/ 41 h 43"/>
                <a:gd name="T6" fmla="*/ 4 w 17"/>
                <a:gd name="T7" fmla="*/ 43 h 43"/>
                <a:gd name="T8" fmla="*/ 5 w 17"/>
                <a:gd name="T9" fmla="*/ 28 h 43"/>
                <a:gd name="T10" fmla="*/ 3 w 17"/>
                <a:gd name="T11" fmla="*/ 20 h 43"/>
                <a:gd name="T12" fmla="*/ 0 w 17"/>
                <a:gd name="T13" fmla="*/ 0 h 43"/>
                <a:gd name="T14" fmla="*/ 4 w 17"/>
                <a:gd name="T15" fmla="*/ 7 h 43"/>
                <a:gd name="T16" fmla="*/ 5 w 17"/>
                <a:gd name="T17" fmla="*/ 7 h 43"/>
                <a:gd name="T18" fmla="*/ 12 w 17"/>
                <a:gd name="T19" fmla="*/ 7 h 43"/>
                <a:gd name="T20" fmla="*/ 17 w 17"/>
                <a:gd name="T21" fmla="*/ 25 h 4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43"/>
                <a:gd name="T35" fmla="*/ 17 w 17"/>
                <a:gd name="T36" fmla="*/ 43 h 4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43">
                  <a:moveTo>
                    <a:pt x="17" y="25"/>
                  </a:moveTo>
                  <a:lnTo>
                    <a:pt x="17" y="33"/>
                  </a:lnTo>
                  <a:lnTo>
                    <a:pt x="7" y="41"/>
                  </a:lnTo>
                  <a:lnTo>
                    <a:pt x="4" y="43"/>
                  </a:lnTo>
                  <a:lnTo>
                    <a:pt x="5" y="28"/>
                  </a:lnTo>
                  <a:lnTo>
                    <a:pt x="3" y="20"/>
                  </a:lnTo>
                  <a:lnTo>
                    <a:pt x="0" y="0"/>
                  </a:lnTo>
                  <a:lnTo>
                    <a:pt x="4" y="7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7" y="25"/>
                  </a:lnTo>
                  <a:close/>
                </a:path>
              </a:pathLst>
            </a:custGeom>
            <a:grpFill/>
            <a:ln w="1651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7" name="Freeform 98"/>
            <p:cNvSpPr>
              <a:spLocks/>
            </p:cNvSpPr>
            <p:nvPr/>
          </p:nvSpPr>
          <p:spPr bwMode="auto">
            <a:xfrm>
              <a:off x="-3084" y="2913"/>
              <a:ext cx="7" cy="13"/>
            </a:xfrm>
            <a:custGeom>
              <a:avLst/>
              <a:gdLst>
                <a:gd name="T0" fmla="*/ 3 w 7"/>
                <a:gd name="T1" fmla="*/ 13 h 13"/>
                <a:gd name="T2" fmla="*/ 0 w 7"/>
                <a:gd name="T3" fmla="*/ 10 h 13"/>
                <a:gd name="T4" fmla="*/ 3 w 7"/>
                <a:gd name="T5" fmla="*/ 2 h 13"/>
                <a:gd name="T6" fmla="*/ 7 w 7"/>
                <a:gd name="T7" fmla="*/ 0 h 13"/>
                <a:gd name="T8" fmla="*/ 3 w 7"/>
                <a:gd name="T9" fmla="*/ 13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13"/>
                <a:gd name="T17" fmla="*/ 7 w 7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13">
                  <a:moveTo>
                    <a:pt x="3" y="13"/>
                  </a:moveTo>
                  <a:lnTo>
                    <a:pt x="0" y="10"/>
                  </a:lnTo>
                  <a:lnTo>
                    <a:pt x="3" y="2"/>
                  </a:lnTo>
                  <a:lnTo>
                    <a:pt x="7" y="0"/>
                  </a:lnTo>
                  <a:lnTo>
                    <a:pt x="3" y="13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78" name="Freeform 99"/>
            <p:cNvSpPr>
              <a:spLocks/>
            </p:cNvSpPr>
            <p:nvPr/>
          </p:nvSpPr>
          <p:spPr bwMode="auto">
            <a:xfrm>
              <a:off x="-3084" y="2918"/>
              <a:ext cx="16" cy="18"/>
            </a:xfrm>
            <a:custGeom>
              <a:avLst/>
              <a:gdLst>
                <a:gd name="T0" fmla="*/ 9 w 16"/>
                <a:gd name="T1" fmla="*/ 18 h 18"/>
                <a:gd name="T2" fmla="*/ 0 w 16"/>
                <a:gd name="T3" fmla="*/ 18 h 18"/>
                <a:gd name="T4" fmla="*/ 11 w 16"/>
                <a:gd name="T5" fmla="*/ 5 h 18"/>
                <a:gd name="T6" fmla="*/ 12 w 16"/>
                <a:gd name="T7" fmla="*/ 2 h 18"/>
                <a:gd name="T8" fmla="*/ 15 w 16"/>
                <a:gd name="T9" fmla="*/ 0 h 18"/>
                <a:gd name="T10" fmla="*/ 16 w 16"/>
                <a:gd name="T11" fmla="*/ 2 h 18"/>
                <a:gd name="T12" fmla="*/ 12 w 16"/>
                <a:gd name="T13" fmla="*/ 8 h 18"/>
                <a:gd name="T14" fmla="*/ 9 w 16"/>
                <a:gd name="T15" fmla="*/ 18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"/>
                <a:gd name="T25" fmla="*/ 0 h 18"/>
                <a:gd name="T26" fmla="*/ 16 w 16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" h="18">
                  <a:moveTo>
                    <a:pt x="9" y="18"/>
                  </a:moveTo>
                  <a:lnTo>
                    <a:pt x="0" y="18"/>
                  </a:lnTo>
                  <a:lnTo>
                    <a:pt x="11" y="5"/>
                  </a:lnTo>
                  <a:lnTo>
                    <a:pt x="12" y="2"/>
                  </a:lnTo>
                  <a:lnTo>
                    <a:pt x="15" y="0"/>
                  </a:lnTo>
                  <a:lnTo>
                    <a:pt x="16" y="2"/>
                  </a:lnTo>
                  <a:lnTo>
                    <a:pt x="12" y="8"/>
                  </a:lnTo>
                  <a:lnTo>
                    <a:pt x="9" y="18"/>
                  </a:lnTo>
                  <a:close/>
                </a:path>
              </a:pathLst>
            </a:custGeom>
            <a:grp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149" name="Group 100"/>
          <p:cNvGrpSpPr>
            <a:grpSpLocks/>
          </p:cNvGrpSpPr>
          <p:nvPr/>
        </p:nvGrpSpPr>
        <p:grpSpPr bwMode="auto">
          <a:xfrm>
            <a:off x="1381125" y="2859088"/>
            <a:ext cx="687388" cy="460375"/>
            <a:chOff x="-2728" y="2821"/>
            <a:chExt cx="557" cy="343"/>
          </a:xfrm>
          <a:solidFill>
            <a:srgbClr val="CCFFCC"/>
          </a:solidFill>
        </p:grpSpPr>
        <p:sp>
          <p:nvSpPr>
            <p:cNvPr id="4232" name="Freeform 101"/>
            <p:cNvSpPr>
              <a:spLocks/>
            </p:cNvSpPr>
            <p:nvPr/>
          </p:nvSpPr>
          <p:spPr bwMode="auto">
            <a:xfrm>
              <a:off x="-2302" y="3023"/>
              <a:ext cx="131" cy="141"/>
            </a:xfrm>
            <a:custGeom>
              <a:avLst/>
              <a:gdLst>
                <a:gd name="T0" fmla="*/ 36 w 131"/>
                <a:gd name="T1" fmla="*/ 136 h 141"/>
                <a:gd name="T2" fmla="*/ 28 w 131"/>
                <a:gd name="T3" fmla="*/ 131 h 141"/>
                <a:gd name="T4" fmla="*/ 19 w 131"/>
                <a:gd name="T5" fmla="*/ 129 h 141"/>
                <a:gd name="T6" fmla="*/ 17 w 131"/>
                <a:gd name="T7" fmla="*/ 123 h 141"/>
                <a:gd name="T8" fmla="*/ 17 w 131"/>
                <a:gd name="T9" fmla="*/ 120 h 141"/>
                <a:gd name="T10" fmla="*/ 19 w 131"/>
                <a:gd name="T11" fmla="*/ 96 h 141"/>
                <a:gd name="T12" fmla="*/ 17 w 131"/>
                <a:gd name="T13" fmla="*/ 83 h 141"/>
                <a:gd name="T14" fmla="*/ 13 w 131"/>
                <a:gd name="T15" fmla="*/ 83 h 141"/>
                <a:gd name="T16" fmla="*/ 12 w 131"/>
                <a:gd name="T17" fmla="*/ 78 h 141"/>
                <a:gd name="T18" fmla="*/ 10 w 131"/>
                <a:gd name="T19" fmla="*/ 68 h 141"/>
                <a:gd name="T20" fmla="*/ 8 w 131"/>
                <a:gd name="T21" fmla="*/ 68 h 141"/>
                <a:gd name="T22" fmla="*/ 4 w 131"/>
                <a:gd name="T23" fmla="*/ 63 h 141"/>
                <a:gd name="T24" fmla="*/ 4 w 131"/>
                <a:gd name="T25" fmla="*/ 63 h 141"/>
                <a:gd name="T26" fmla="*/ 0 w 131"/>
                <a:gd name="T27" fmla="*/ 58 h 141"/>
                <a:gd name="T28" fmla="*/ 4 w 131"/>
                <a:gd name="T29" fmla="*/ 50 h 141"/>
                <a:gd name="T30" fmla="*/ 10 w 131"/>
                <a:gd name="T31" fmla="*/ 45 h 141"/>
                <a:gd name="T32" fmla="*/ 17 w 131"/>
                <a:gd name="T33" fmla="*/ 43 h 141"/>
                <a:gd name="T34" fmla="*/ 19 w 131"/>
                <a:gd name="T35" fmla="*/ 36 h 141"/>
                <a:gd name="T36" fmla="*/ 26 w 131"/>
                <a:gd name="T37" fmla="*/ 29 h 141"/>
                <a:gd name="T38" fmla="*/ 26 w 131"/>
                <a:gd name="T39" fmla="*/ 26 h 141"/>
                <a:gd name="T40" fmla="*/ 19 w 131"/>
                <a:gd name="T41" fmla="*/ 18 h 141"/>
                <a:gd name="T42" fmla="*/ 18 w 131"/>
                <a:gd name="T43" fmla="*/ 8 h 141"/>
                <a:gd name="T44" fmla="*/ 19 w 131"/>
                <a:gd name="T45" fmla="*/ 5 h 141"/>
                <a:gd name="T46" fmla="*/ 22 w 131"/>
                <a:gd name="T47" fmla="*/ 0 h 141"/>
                <a:gd name="T48" fmla="*/ 34 w 131"/>
                <a:gd name="T49" fmla="*/ 5 h 141"/>
                <a:gd name="T50" fmla="*/ 37 w 131"/>
                <a:gd name="T51" fmla="*/ 8 h 141"/>
                <a:gd name="T52" fmla="*/ 50 w 131"/>
                <a:gd name="T53" fmla="*/ 15 h 141"/>
                <a:gd name="T54" fmla="*/ 53 w 131"/>
                <a:gd name="T55" fmla="*/ 14 h 141"/>
                <a:gd name="T56" fmla="*/ 63 w 131"/>
                <a:gd name="T57" fmla="*/ 18 h 141"/>
                <a:gd name="T58" fmla="*/ 86 w 131"/>
                <a:gd name="T59" fmla="*/ 29 h 141"/>
                <a:gd name="T60" fmla="*/ 101 w 131"/>
                <a:gd name="T61" fmla="*/ 42 h 141"/>
                <a:gd name="T62" fmla="*/ 101 w 131"/>
                <a:gd name="T63" fmla="*/ 55 h 141"/>
                <a:gd name="T64" fmla="*/ 110 w 131"/>
                <a:gd name="T65" fmla="*/ 56 h 141"/>
                <a:gd name="T66" fmla="*/ 112 w 131"/>
                <a:gd name="T67" fmla="*/ 60 h 141"/>
                <a:gd name="T68" fmla="*/ 112 w 131"/>
                <a:gd name="T69" fmla="*/ 65 h 141"/>
                <a:gd name="T70" fmla="*/ 117 w 131"/>
                <a:gd name="T71" fmla="*/ 68 h 141"/>
                <a:gd name="T72" fmla="*/ 117 w 131"/>
                <a:gd name="T73" fmla="*/ 70 h 141"/>
                <a:gd name="T74" fmla="*/ 121 w 131"/>
                <a:gd name="T75" fmla="*/ 73 h 141"/>
                <a:gd name="T76" fmla="*/ 131 w 131"/>
                <a:gd name="T77" fmla="*/ 78 h 141"/>
                <a:gd name="T78" fmla="*/ 128 w 131"/>
                <a:gd name="T79" fmla="*/ 83 h 141"/>
                <a:gd name="T80" fmla="*/ 113 w 131"/>
                <a:gd name="T81" fmla="*/ 95 h 141"/>
                <a:gd name="T82" fmla="*/ 91 w 131"/>
                <a:gd name="T83" fmla="*/ 105 h 141"/>
                <a:gd name="T84" fmla="*/ 86 w 131"/>
                <a:gd name="T85" fmla="*/ 105 h 141"/>
                <a:gd name="T86" fmla="*/ 81 w 131"/>
                <a:gd name="T87" fmla="*/ 105 h 141"/>
                <a:gd name="T88" fmla="*/ 73 w 131"/>
                <a:gd name="T89" fmla="*/ 110 h 141"/>
                <a:gd name="T90" fmla="*/ 68 w 131"/>
                <a:gd name="T91" fmla="*/ 113 h 141"/>
                <a:gd name="T92" fmla="*/ 63 w 131"/>
                <a:gd name="T93" fmla="*/ 116 h 141"/>
                <a:gd name="T94" fmla="*/ 59 w 131"/>
                <a:gd name="T95" fmla="*/ 118 h 141"/>
                <a:gd name="T96" fmla="*/ 53 w 131"/>
                <a:gd name="T97" fmla="*/ 123 h 141"/>
                <a:gd name="T98" fmla="*/ 53 w 131"/>
                <a:gd name="T99" fmla="*/ 128 h 141"/>
                <a:gd name="T100" fmla="*/ 49 w 131"/>
                <a:gd name="T101" fmla="*/ 136 h 141"/>
                <a:gd name="T102" fmla="*/ 48 w 131"/>
                <a:gd name="T103" fmla="*/ 136 h 141"/>
                <a:gd name="T104" fmla="*/ 41 w 131"/>
                <a:gd name="T105" fmla="*/ 141 h 141"/>
                <a:gd name="T106" fmla="*/ 41 w 131"/>
                <a:gd name="T107" fmla="*/ 138 h 141"/>
                <a:gd name="T108" fmla="*/ 36 w 131"/>
                <a:gd name="T109" fmla="*/ 136 h 1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1"/>
                <a:gd name="T166" fmla="*/ 0 h 141"/>
                <a:gd name="T167" fmla="*/ 131 w 131"/>
                <a:gd name="T168" fmla="*/ 141 h 1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1" h="141">
                  <a:moveTo>
                    <a:pt x="36" y="136"/>
                  </a:moveTo>
                  <a:lnTo>
                    <a:pt x="28" y="131"/>
                  </a:lnTo>
                  <a:lnTo>
                    <a:pt x="19" y="129"/>
                  </a:lnTo>
                  <a:lnTo>
                    <a:pt x="17" y="123"/>
                  </a:lnTo>
                  <a:lnTo>
                    <a:pt x="17" y="120"/>
                  </a:lnTo>
                  <a:lnTo>
                    <a:pt x="19" y="96"/>
                  </a:lnTo>
                  <a:lnTo>
                    <a:pt x="17" y="83"/>
                  </a:lnTo>
                  <a:lnTo>
                    <a:pt x="13" y="83"/>
                  </a:lnTo>
                  <a:lnTo>
                    <a:pt x="12" y="78"/>
                  </a:lnTo>
                  <a:lnTo>
                    <a:pt x="10" y="68"/>
                  </a:lnTo>
                  <a:lnTo>
                    <a:pt x="8" y="68"/>
                  </a:lnTo>
                  <a:lnTo>
                    <a:pt x="4" y="63"/>
                  </a:lnTo>
                  <a:lnTo>
                    <a:pt x="0" y="58"/>
                  </a:lnTo>
                  <a:lnTo>
                    <a:pt x="4" y="50"/>
                  </a:lnTo>
                  <a:lnTo>
                    <a:pt x="10" y="45"/>
                  </a:lnTo>
                  <a:lnTo>
                    <a:pt x="17" y="43"/>
                  </a:lnTo>
                  <a:lnTo>
                    <a:pt x="19" y="36"/>
                  </a:lnTo>
                  <a:lnTo>
                    <a:pt x="26" y="29"/>
                  </a:lnTo>
                  <a:lnTo>
                    <a:pt x="26" y="26"/>
                  </a:lnTo>
                  <a:lnTo>
                    <a:pt x="19" y="18"/>
                  </a:lnTo>
                  <a:lnTo>
                    <a:pt x="18" y="8"/>
                  </a:lnTo>
                  <a:lnTo>
                    <a:pt x="19" y="5"/>
                  </a:lnTo>
                  <a:lnTo>
                    <a:pt x="22" y="0"/>
                  </a:lnTo>
                  <a:lnTo>
                    <a:pt x="34" y="5"/>
                  </a:lnTo>
                  <a:lnTo>
                    <a:pt x="37" y="8"/>
                  </a:lnTo>
                  <a:lnTo>
                    <a:pt x="50" y="15"/>
                  </a:lnTo>
                  <a:lnTo>
                    <a:pt x="53" y="14"/>
                  </a:lnTo>
                  <a:lnTo>
                    <a:pt x="63" y="18"/>
                  </a:lnTo>
                  <a:lnTo>
                    <a:pt x="86" y="29"/>
                  </a:lnTo>
                  <a:lnTo>
                    <a:pt x="101" y="42"/>
                  </a:lnTo>
                  <a:lnTo>
                    <a:pt x="101" y="55"/>
                  </a:lnTo>
                  <a:lnTo>
                    <a:pt x="110" y="56"/>
                  </a:lnTo>
                  <a:lnTo>
                    <a:pt x="112" y="60"/>
                  </a:lnTo>
                  <a:lnTo>
                    <a:pt x="112" y="65"/>
                  </a:lnTo>
                  <a:lnTo>
                    <a:pt x="117" y="68"/>
                  </a:lnTo>
                  <a:lnTo>
                    <a:pt x="117" y="70"/>
                  </a:lnTo>
                  <a:lnTo>
                    <a:pt x="121" y="73"/>
                  </a:lnTo>
                  <a:lnTo>
                    <a:pt x="131" y="78"/>
                  </a:lnTo>
                  <a:lnTo>
                    <a:pt x="128" y="83"/>
                  </a:lnTo>
                  <a:lnTo>
                    <a:pt x="113" y="95"/>
                  </a:lnTo>
                  <a:lnTo>
                    <a:pt x="91" y="105"/>
                  </a:lnTo>
                  <a:lnTo>
                    <a:pt x="86" y="105"/>
                  </a:lnTo>
                  <a:lnTo>
                    <a:pt x="81" y="105"/>
                  </a:lnTo>
                  <a:lnTo>
                    <a:pt x="73" y="110"/>
                  </a:lnTo>
                  <a:lnTo>
                    <a:pt x="68" y="113"/>
                  </a:lnTo>
                  <a:lnTo>
                    <a:pt x="63" y="116"/>
                  </a:lnTo>
                  <a:lnTo>
                    <a:pt x="59" y="118"/>
                  </a:lnTo>
                  <a:lnTo>
                    <a:pt x="53" y="123"/>
                  </a:lnTo>
                  <a:lnTo>
                    <a:pt x="53" y="128"/>
                  </a:lnTo>
                  <a:lnTo>
                    <a:pt x="49" y="136"/>
                  </a:lnTo>
                  <a:lnTo>
                    <a:pt x="48" y="136"/>
                  </a:lnTo>
                  <a:lnTo>
                    <a:pt x="41" y="141"/>
                  </a:lnTo>
                  <a:lnTo>
                    <a:pt x="41" y="138"/>
                  </a:lnTo>
                  <a:lnTo>
                    <a:pt x="36" y="136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3" name="Freeform 102"/>
            <p:cNvSpPr>
              <a:spLocks/>
            </p:cNvSpPr>
            <p:nvPr/>
          </p:nvSpPr>
          <p:spPr bwMode="auto">
            <a:xfrm>
              <a:off x="-2528" y="2876"/>
              <a:ext cx="65" cy="47"/>
            </a:xfrm>
            <a:custGeom>
              <a:avLst/>
              <a:gdLst>
                <a:gd name="T0" fmla="*/ 37 w 65"/>
                <a:gd name="T1" fmla="*/ 41 h 47"/>
                <a:gd name="T2" fmla="*/ 33 w 65"/>
                <a:gd name="T3" fmla="*/ 39 h 47"/>
                <a:gd name="T4" fmla="*/ 17 w 65"/>
                <a:gd name="T5" fmla="*/ 41 h 47"/>
                <a:gd name="T6" fmla="*/ 15 w 65"/>
                <a:gd name="T7" fmla="*/ 34 h 47"/>
                <a:gd name="T8" fmla="*/ 12 w 65"/>
                <a:gd name="T9" fmla="*/ 32 h 47"/>
                <a:gd name="T10" fmla="*/ 8 w 65"/>
                <a:gd name="T11" fmla="*/ 26 h 47"/>
                <a:gd name="T12" fmla="*/ 6 w 65"/>
                <a:gd name="T13" fmla="*/ 23 h 47"/>
                <a:gd name="T14" fmla="*/ 6 w 65"/>
                <a:gd name="T15" fmla="*/ 18 h 47"/>
                <a:gd name="T16" fmla="*/ 0 w 65"/>
                <a:gd name="T17" fmla="*/ 12 h 47"/>
                <a:gd name="T18" fmla="*/ 17 w 65"/>
                <a:gd name="T19" fmla="*/ 12 h 47"/>
                <a:gd name="T20" fmla="*/ 25 w 65"/>
                <a:gd name="T21" fmla="*/ 2 h 47"/>
                <a:gd name="T22" fmla="*/ 29 w 65"/>
                <a:gd name="T23" fmla="*/ 0 h 47"/>
                <a:gd name="T24" fmla="*/ 33 w 65"/>
                <a:gd name="T25" fmla="*/ 0 h 47"/>
                <a:gd name="T26" fmla="*/ 38 w 65"/>
                <a:gd name="T27" fmla="*/ 2 h 47"/>
                <a:gd name="T28" fmla="*/ 37 w 65"/>
                <a:gd name="T29" fmla="*/ 7 h 47"/>
                <a:gd name="T30" fmla="*/ 46 w 65"/>
                <a:gd name="T31" fmla="*/ 18 h 47"/>
                <a:gd name="T32" fmla="*/ 46 w 65"/>
                <a:gd name="T33" fmla="*/ 19 h 47"/>
                <a:gd name="T34" fmla="*/ 44 w 65"/>
                <a:gd name="T35" fmla="*/ 20 h 47"/>
                <a:gd name="T36" fmla="*/ 46 w 65"/>
                <a:gd name="T37" fmla="*/ 25 h 47"/>
                <a:gd name="T38" fmla="*/ 51 w 65"/>
                <a:gd name="T39" fmla="*/ 28 h 47"/>
                <a:gd name="T40" fmla="*/ 52 w 65"/>
                <a:gd name="T41" fmla="*/ 25 h 47"/>
                <a:gd name="T42" fmla="*/ 58 w 65"/>
                <a:gd name="T43" fmla="*/ 25 h 47"/>
                <a:gd name="T44" fmla="*/ 56 w 65"/>
                <a:gd name="T45" fmla="*/ 32 h 47"/>
                <a:gd name="T46" fmla="*/ 58 w 65"/>
                <a:gd name="T47" fmla="*/ 33 h 47"/>
                <a:gd name="T48" fmla="*/ 61 w 65"/>
                <a:gd name="T49" fmla="*/ 37 h 47"/>
                <a:gd name="T50" fmla="*/ 64 w 65"/>
                <a:gd name="T51" fmla="*/ 39 h 47"/>
                <a:gd name="T52" fmla="*/ 65 w 65"/>
                <a:gd name="T53" fmla="*/ 37 h 47"/>
                <a:gd name="T54" fmla="*/ 65 w 65"/>
                <a:gd name="T55" fmla="*/ 41 h 47"/>
                <a:gd name="T56" fmla="*/ 60 w 65"/>
                <a:gd name="T57" fmla="*/ 44 h 47"/>
                <a:gd name="T58" fmla="*/ 58 w 65"/>
                <a:gd name="T59" fmla="*/ 43 h 47"/>
                <a:gd name="T60" fmla="*/ 49 w 65"/>
                <a:gd name="T61" fmla="*/ 47 h 47"/>
                <a:gd name="T62" fmla="*/ 44 w 65"/>
                <a:gd name="T63" fmla="*/ 42 h 47"/>
                <a:gd name="T64" fmla="*/ 37 w 65"/>
                <a:gd name="T65" fmla="*/ 41 h 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5"/>
                <a:gd name="T100" fmla="*/ 0 h 47"/>
                <a:gd name="T101" fmla="*/ 65 w 65"/>
                <a:gd name="T102" fmla="*/ 47 h 4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5" h="47">
                  <a:moveTo>
                    <a:pt x="37" y="41"/>
                  </a:moveTo>
                  <a:lnTo>
                    <a:pt x="33" y="39"/>
                  </a:lnTo>
                  <a:lnTo>
                    <a:pt x="17" y="41"/>
                  </a:lnTo>
                  <a:lnTo>
                    <a:pt x="15" y="34"/>
                  </a:lnTo>
                  <a:lnTo>
                    <a:pt x="12" y="32"/>
                  </a:lnTo>
                  <a:lnTo>
                    <a:pt x="8" y="26"/>
                  </a:lnTo>
                  <a:lnTo>
                    <a:pt x="6" y="23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17" y="12"/>
                  </a:lnTo>
                  <a:lnTo>
                    <a:pt x="25" y="2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2"/>
                  </a:lnTo>
                  <a:lnTo>
                    <a:pt x="37" y="7"/>
                  </a:lnTo>
                  <a:lnTo>
                    <a:pt x="46" y="18"/>
                  </a:lnTo>
                  <a:lnTo>
                    <a:pt x="46" y="19"/>
                  </a:lnTo>
                  <a:lnTo>
                    <a:pt x="44" y="20"/>
                  </a:lnTo>
                  <a:lnTo>
                    <a:pt x="46" y="25"/>
                  </a:lnTo>
                  <a:lnTo>
                    <a:pt x="51" y="28"/>
                  </a:lnTo>
                  <a:lnTo>
                    <a:pt x="52" y="25"/>
                  </a:lnTo>
                  <a:lnTo>
                    <a:pt x="58" y="25"/>
                  </a:lnTo>
                  <a:lnTo>
                    <a:pt x="56" y="32"/>
                  </a:lnTo>
                  <a:lnTo>
                    <a:pt x="58" y="33"/>
                  </a:lnTo>
                  <a:lnTo>
                    <a:pt x="61" y="37"/>
                  </a:lnTo>
                  <a:lnTo>
                    <a:pt x="64" y="39"/>
                  </a:lnTo>
                  <a:lnTo>
                    <a:pt x="65" y="37"/>
                  </a:lnTo>
                  <a:lnTo>
                    <a:pt x="65" y="41"/>
                  </a:lnTo>
                  <a:lnTo>
                    <a:pt x="60" y="44"/>
                  </a:lnTo>
                  <a:lnTo>
                    <a:pt x="58" y="43"/>
                  </a:lnTo>
                  <a:lnTo>
                    <a:pt x="49" y="47"/>
                  </a:lnTo>
                  <a:lnTo>
                    <a:pt x="44" y="42"/>
                  </a:lnTo>
                  <a:lnTo>
                    <a:pt x="37" y="41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4" name="Freeform 103"/>
            <p:cNvSpPr>
              <a:spLocks/>
            </p:cNvSpPr>
            <p:nvPr/>
          </p:nvSpPr>
          <p:spPr bwMode="auto">
            <a:xfrm>
              <a:off x="-2427" y="2926"/>
              <a:ext cx="60" cy="17"/>
            </a:xfrm>
            <a:custGeom>
              <a:avLst/>
              <a:gdLst>
                <a:gd name="T0" fmla="*/ 39 w 60"/>
                <a:gd name="T1" fmla="*/ 5 h 17"/>
                <a:gd name="T2" fmla="*/ 42 w 60"/>
                <a:gd name="T3" fmla="*/ 5 h 17"/>
                <a:gd name="T4" fmla="*/ 47 w 60"/>
                <a:gd name="T5" fmla="*/ 5 h 17"/>
                <a:gd name="T6" fmla="*/ 53 w 60"/>
                <a:gd name="T7" fmla="*/ 5 h 17"/>
                <a:gd name="T8" fmla="*/ 60 w 60"/>
                <a:gd name="T9" fmla="*/ 5 h 17"/>
                <a:gd name="T10" fmla="*/ 55 w 60"/>
                <a:gd name="T11" fmla="*/ 12 h 17"/>
                <a:gd name="T12" fmla="*/ 46 w 60"/>
                <a:gd name="T13" fmla="*/ 17 h 17"/>
                <a:gd name="T14" fmla="*/ 33 w 60"/>
                <a:gd name="T15" fmla="*/ 15 h 17"/>
                <a:gd name="T16" fmla="*/ 23 w 60"/>
                <a:gd name="T17" fmla="*/ 12 h 17"/>
                <a:gd name="T18" fmla="*/ 6 w 60"/>
                <a:gd name="T19" fmla="*/ 14 h 17"/>
                <a:gd name="T20" fmla="*/ 0 w 60"/>
                <a:gd name="T21" fmla="*/ 12 h 17"/>
                <a:gd name="T22" fmla="*/ 0 w 60"/>
                <a:gd name="T23" fmla="*/ 12 h 17"/>
                <a:gd name="T24" fmla="*/ 0 w 60"/>
                <a:gd name="T25" fmla="*/ 10 h 17"/>
                <a:gd name="T26" fmla="*/ 5 w 60"/>
                <a:gd name="T27" fmla="*/ 2 h 17"/>
                <a:gd name="T28" fmla="*/ 5 w 60"/>
                <a:gd name="T29" fmla="*/ 0 h 17"/>
                <a:gd name="T30" fmla="*/ 29 w 60"/>
                <a:gd name="T31" fmla="*/ 2 h 17"/>
                <a:gd name="T32" fmla="*/ 30 w 60"/>
                <a:gd name="T33" fmla="*/ 2 h 17"/>
                <a:gd name="T34" fmla="*/ 33 w 60"/>
                <a:gd name="T35" fmla="*/ 0 h 17"/>
                <a:gd name="T36" fmla="*/ 37 w 60"/>
                <a:gd name="T37" fmla="*/ 5 h 17"/>
                <a:gd name="T38" fmla="*/ 38 w 60"/>
                <a:gd name="T39" fmla="*/ 2 h 17"/>
                <a:gd name="T40" fmla="*/ 39 w 60"/>
                <a:gd name="T41" fmla="*/ 5 h 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0"/>
                <a:gd name="T64" fmla="*/ 0 h 17"/>
                <a:gd name="T65" fmla="*/ 60 w 60"/>
                <a:gd name="T66" fmla="*/ 17 h 1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0" h="17">
                  <a:moveTo>
                    <a:pt x="39" y="5"/>
                  </a:moveTo>
                  <a:lnTo>
                    <a:pt x="42" y="5"/>
                  </a:lnTo>
                  <a:lnTo>
                    <a:pt x="47" y="5"/>
                  </a:lnTo>
                  <a:lnTo>
                    <a:pt x="53" y="5"/>
                  </a:lnTo>
                  <a:lnTo>
                    <a:pt x="60" y="5"/>
                  </a:lnTo>
                  <a:lnTo>
                    <a:pt x="55" y="12"/>
                  </a:lnTo>
                  <a:lnTo>
                    <a:pt x="46" y="17"/>
                  </a:lnTo>
                  <a:lnTo>
                    <a:pt x="33" y="15"/>
                  </a:lnTo>
                  <a:lnTo>
                    <a:pt x="23" y="12"/>
                  </a:lnTo>
                  <a:lnTo>
                    <a:pt x="6" y="14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5" y="2"/>
                  </a:lnTo>
                  <a:lnTo>
                    <a:pt x="5" y="0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3" y="0"/>
                  </a:lnTo>
                  <a:lnTo>
                    <a:pt x="37" y="5"/>
                  </a:lnTo>
                  <a:lnTo>
                    <a:pt x="38" y="2"/>
                  </a:lnTo>
                  <a:lnTo>
                    <a:pt x="39" y="5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5" name="Freeform 104"/>
            <p:cNvSpPr>
              <a:spLocks/>
            </p:cNvSpPr>
            <p:nvPr/>
          </p:nvSpPr>
          <p:spPr bwMode="auto">
            <a:xfrm>
              <a:off x="-2728" y="2842"/>
              <a:ext cx="18" cy="26"/>
            </a:xfrm>
            <a:custGeom>
              <a:avLst/>
              <a:gdLst>
                <a:gd name="T0" fmla="*/ 1 w 18"/>
                <a:gd name="T1" fmla="*/ 14 h 26"/>
                <a:gd name="T2" fmla="*/ 12 w 18"/>
                <a:gd name="T3" fmla="*/ 8 h 26"/>
                <a:gd name="T4" fmla="*/ 12 w 18"/>
                <a:gd name="T5" fmla="*/ 3 h 26"/>
                <a:gd name="T6" fmla="*/ 15 w 18"/>
                <a:gd name="T7" fmla="*/ 3 h 26"/>
                <a:gd name="T8" fmla="*/ 12 w 18"/>
                <a:gd name="T9" fmla="*/ 0 h 26"/>
                <a:gd name="T10" fmla="*/ 15 w 18"/>
                <a:gd name="T11" fmla="*/ 0 h 26"/>
                <a:gd name="T12" fmla="*/ 15 w 18"/>
                <a:gd name="T13" fmla="*/ 3 h 26"/>
                <a:gd name="T14" fmla="*/ 18 w 18"/>
                <a:gd name="T15" fmla="*/ 3 h 26"/>
                <a:gd name="T16" fmla="*/ 18 w 18"/>
                <a:gd name="T17" fmla="*/ 4 h 26"/>
                <a:gd name="T18" fmla="*/ 15 w 18"/>
                <a:gd name="T19" fmla="*/ 9 h 26"/>
                <a:gd name="T20" fmla="*/ 16 w 18"/>
                <a:gd name="T21" fmla="*/ 14 h 26"/>
                <a:gd name="T22" fmla="*/ 9 w 18"/>
                <a:gd name="T23" fmla="*/ 17 h 26"/>
                <a:gd name="T24" fmla="*/ 4 w 18"/>
                <a:gd name="T25" fmla="*/ 26 h 26"/>
                <a:gd name="T26" fmla="*/ 0 w 18"/>
                <a:gd name="T27" fmla="*/ 22 h 26"/>
                <a:gd name="T28" fmla="*/ 1 w 18"/>
                <a:gd name="T29" fmla="*/ 1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"/>
                <a:gd name="T46" fmla="*/ 0 h 26"/>
                <a:gd name="T47" fmla="*/ 18 w 18"/>
                <a:gd name="T48" fmla="*/ 26 h 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" h="26">
                  <a:moveTo>
                    <a:pt x="1" y="14"/>
                  </a:moveTo>
                  <a:lnTo>
                    <a:pt x="12" y="8"/>
                  </a:lnTo>
                  <a:lnTo>
                    <a:pt x="12" y="3"/>
                  </a:lnTo>
                  <a:lnTo>
                    <a:pt x="15" y="3"/>
                  </a:lnTo>
                  <a:lnTo>
                    <a:pt x="12" y="0"/>
                  </a:lnTo>
                  <a:lnTo>
                    <a:pt x="15" y="0"/>
                  </a:lnTo>
                  <a:lnTo>
                    <a:pt x="15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5" y="9"/>
                  </a:lnTo>
                  <a:lnTo>
                    <a:pt x="16" y="14"/>
                  </a:lnTo>
                  <a:lnTo>
                    <a:pt x="9" y="17"/>
                  </a:lnTo>
                  <a:lnTo>
                    <a:pt x="4" y="26"/>
                  </a:lnTo>
                  <a:lnTo>
                    <a:pt x="0" y="22"/>
                  </a:lnTo>
                  <a:lnTo>
                    <a:pt x="1" y="14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6" name="Freeform 105"/>
            <p:cNvSpPr>
              <a:spLocks/>
            </p:cNvSpPr>
            <p:nvPr/>
          </p:nvSpPr>
          <p:spPr bwMode="auto">
            <a:xfrm>
              <a:off x="-2682" y="2821"/>
              <a:ext cx="50" cy="37"/>
            </a:xfrm>
            <a:custGeom>
              <a:avLst/>
              <a:gdLst>
                <a:gd name="T0" fmla="*/ 18 w 50"/>
                <a:gd name="T1" fmla="*/ 35 h 37"/>
                <a:gd name="T2" fmla="*/ 13 w 50"/>
                <a:gd name="T3" fmla="*/ 29 h 37"/>
                <a:gd name="T4" fmla="*/ 2 w 50"/>
                <a:gd name="T5" fmla="*/ 25 h 37"/>
                <a:gd name="T6" fmla="*/ 0 w 50"/>
                <a:gd name="T7" fmla="*/ 21 h 37"/>
                <a:gd name="T8" fmla="*/ 0 w 50"/>
                <a:gd name="T9" fmla="*/ 17 h 37"/>
                <a:gd name="T10" fmla="*/ 5 w 50"/>
                <a:gd name="T11" fmla="*/ 15 h 37"/>
                <a:gd name="T12" fmla="*/ 6 w 50"/>
                <a:gd name="T13" fmla="*/ 10 h 37"/>
                <a:gd name="T14" fmla="*/ 23 w 50"/>
                <a:gd name="T15" fmla="*/ 1 h 37"/>
                <a:gd name="T16" fmla="*/ 28 w 50"/>
                <a:gd name="T17" fmla="*/ 2 h 37"/>
                <a:gd name="T18" fmla="*/ 31 w 50"/>
                <a:gd name="T19" fmla="*/ 0 h 37"/>
                <a:gd name="T20" fmla="*/ 40 w 50"/>
                <a:gd name="T21" fmla="*/ 0 h 37"/>
                <a:gd name="T22" fmla="*/ 45 w 50"/>
                <a:gd name="T23" fmla="*/ 2 h 37"/>
                <a:gd name="T24" fmla="*/ 48 w 50"/>
                <a:gd name="T25" fmla="*/ 5 h 37"/>
                <a:gd name="T26" fmla="*/ 50 w 50"/>
                <a:gd name="T27" fmla="*/ 12 h 37"/>
                <a:gd name="T28" fmla="*/ 46 w 50"/>
                <a:gd name="T29" fmla="*/ 17 h 37"/>
                <a:gd name="T30" fmla="*/ 46 w 50"/>
                <a:gd name="T31" fmla="*/ 28 h 37"/>
                <a:gd name="T32" fmla="*/ 34 w 50"/>
                <a:gd name="T33" fmla="*/ 37 h 37"/>
                <a:gd name="T34" fmla="*/ 28 w 50"/>
                <a:gd name="T35" fmla="*/ 35 h 37"/>
                <a:gd name="T36" fmla="*/ 18 w 50"/>
                <a:gd name="T37" fmla="*/ 35 h 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0"/>
                <a:gd name="T58" fmla="*/ 0 h 37"/>
                <a:gd name="T59" fmla="*/ 50 w 50"/>
                <a:gd name="T60" fmla="*/ 37 h 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0" h="37">
                  <a:moveTo>
                    <a:pt x="18" y="35"/>
                  </a:moveTo>
                  <a:lnTo>
                    <a:pt x="13" y="29"/>
                  </a:lnTo>
                  <a:lnTo>
                    <a:pt x="2" y="25"/>
                  </a:lnTo>
                  <a:lnTo>
                    <a:pt x="0" y="21"/>
                  </a:lnTo>
                  <a:lnTo>
                    <a:pt x="0" y="17"/>
                  </a:lnTo>
                  <a:lnTo>
                    <a:pt x="5" y="15"/>
                  </a:lnTo>
                  <a:lnTo>
                    <a:pt x="6" y="10"/>
                  </a:lnTo>
                  <a:lnTo>
                    <a:pt x="23" y="1"/>
                  </a:lnTo>
                  <a:lnTo>
                    <a:pt x="28" y="2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5" y="2"/>
                  </a:lnTo>
                  <a:lnTo>
                    <a:pt x="48" y="5"/>
                  </a:lnTo>
                  <a:lnTo>
                    <a:pt x="50" y="12"/>
                  </a:lnTo>
                  <a:lnTo>
                    <a:pt x="46" y="17"/>
                  </a:lnTo>
                  <a:lnTo>
                    <a:pt x="46" y="28"/>
                  </a:lnTo>
                  <a:lnTo>
                    <a:pt x="34" y="37"/>
                  </a:lnTo>
                  <a:lnTo>
                    <a:pt x="28" y="35"/>
                  </a:lnTo>
                  <a:lnTo>
                    <a:pt x="18" y="35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7" name="Freeform 106"/>
            <p:cNvSpPr>
              <a:spLocks/>
            </p:cNvSpPr>
            <p:nvPr/>
          </p:nvSpPr>
          <p:spPr bwMode="auto">
            <a:xfrm>
              <a:off x="-2366" y="2990"/>
              <a:ext cx="17" cy="10"/>
            </a:xfrm>
            <a:custGeom>
              <a:avLst/>
              <a:gdLst>
                <a:gd name="T0" fmla="*/ 3 w 17"/>
                <a:gd name="T1" fmla="*/ 3 h 10"/>
                <a:gd name="T2" fmla="*/ 13 w 17"/>
                <a:gd name="T3" fmla="*/ 0 h 10"/>
                <a:gd name="T4" fmla="*/ 16 w 17"/>
                <a:gd name="T5" fmla="*/ 1 h 10"/>
                <a:gd name="T6" fmla="*/ 16 w 17"/>
                <a:gd name="T7" fmla="*/ 6 h 10"/>
                <a:gd name="T8" fmla="*/ 17 w 17"/>
                <a:gd name="T9" fmla="*/ 6 h 10"/>
                <a:gd name="T10" fmla="*/ 16 w 17"/>
                <a:gd name="T11" fmla="*/ 9 h 10"/>
                <a:gd name="T12" fmla="*/ 13 w 17"/>
                <a:gd name="T13" fmla="*/ 9 h 10"/>
                <a:gd name="T14" fmla="*/ 9 w 17"/>
                <a:gd name="T15" fmla="*/ 6 h 10"/>
                <a:gd name="T16" fmla="*/ 3 w 17"/>
                <a:gd name="T17" fmla="*/ 10 h 10"/>
                <a:gd name="T18" fmla="*/ 0 w 17"/>
                <a:gd name="T19" fmla="*/ 6 h 10"/>
                <a:gd name="T20" fmla="*/ 3 w 17"/>
                <a:gd name="T21" fmla="*/ 3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"/>
                <a:gd name="T34" fmla="*/ 0 h 10"/>
                <a:gd name="T35" fmla="*/ 17 w 17"/>
                <a:gd name="T36" fmla="*/ 10 h 1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" h="10">
                  <a:moveTo>
                    <a:pt x="3" y="3"/>
                  </a:moveTo>
                  <a:lnTo>
                    <a:pt x="13" y="0"/>
                  </a:lnTo>
                  <a:lnTo>
                    <a:pt x="16" y="1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9"/>
                  </a:lnTo>
                  <a:lnTo>
                    <a:pt x="13" y="9"/>
                  </a:lnTo>
                  <a:lnTo>
                    <a:pt x="9" y="6"/>
                  </a:lnTo>
                  <a:lnTo>
                    <a:pt x="3" y="10"/>
                  </a:lnTo>
                  <a:lnTo>
                    <a:pt x="0" y="6"/>
                  </a:lnTo>
                  <a:lnTo>
                    <a:pt x="3" y="3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8" name="Freeform 107"/>
            <p:cNvSpPr>
              <a:spLocks/>
            </p:cNvSpPr>
            <p:nvPr/>
          </p:nvSpPr>
          <p:spPr bwMode="auto">
            <a:xfrm>
              <a:off x="-2366" y="2943"/>
              <a:ext cx="74" cy="48"/>
            </a:xfrm>
            <a:custGeom>
              <a:avLst/>
              <a:gdLst>
                <a:gd name="T0" fmla="*/ 26 w 74"/>
                <a:gd name="T1" fmla="*/ 47 h 48"/>
                <a:gd name="T2" fmla="*/ 25 w 74"/>
                <a:gd name="T3" fmla="*/ 27 h 48"/>
                <a:gd name="T4" fmla="*/ 21 w 74"/>
                <a:gd name="T5" fmla="*/ 26 h 48"/>
                <a:gd name="T6" fmla="*/ 17 w 74"/>
                <a:gd name="T7" fmla="*/ 29 h 48"/>
                <a:gd name="T8" fmla="*/ 8 w 74"/>
                <a:gd name="T9" fmla="*/ 25 h 48"/>
                <a:gd name="T10" fmla="*/ 0 w 74"/>
                <a:gd name="T11" fmla="*/ 16 h 48"/>
                <a:gd name="T12" fmla="*/ 0 w 74"/>
                <a:gd name="T13" fmla="*/ 11 h 48"/>
                <a:gd name="T14" fmla="*/ 3 w 74"/>
                <a:gd name="T15" fmla="*/ 4 h 48"/>
                <a:gd name="T16" fmla="*/ 7 w 74"/>
                <a:gd name="T17" fmla="*/ 3 h 48"/>
                <a:gd name="T18" fmla="*/ 10 w 74"/>
                <a:gd name="T19" fmla="*/ 0 h 48"/>
                <a:gd name="T20" fmla="*/ 14 w 74"/>
                <a:gd name="T21" fmla="*/ 4 h 48"/>
                <a:gd name="T22" fmla="*/ 18 w 74"/>
                <a:gd name="T23" fmla="*/ 8 h 48"/>
                <a:gd name="T24" fmla="*/ 21 w 74"/>
                <a:gd name="T25" fmla="*/ 15 h 48"/>
                <a:gd name="T26" fmla="*/ 25 w 74"/>
                <a:gd name="T27" fmla="*/ 16 h 48"/>
                <a:gd name="T28" fmla="*/ 32 w 74"/>
                <a:gd name="T29" fmla="*/ 15 h 48"/>
                <a:gd name="T30" fmla="*/ 39 w 74"/>
                <a:gd name="T31" fmla="*/ 11 h 48"/>
                <a:gd name="T32" fmla="*/ 46 w 74"/>
                <a:gd name="T33" fmla="*/ 12 h 48"/>
                <a:gd name="T34" fmla="*/ 55 w 74"/>
                <a:gd name="T35" fmla="*/ 20 h 48"/>
                <a:gd name="T36" fmla="*/ 59 w 74"/>
                <a:gd name="T37" fmla="*/ 20 h 48"/>
                <a:gd name="T38" fmla="*/ 60 w 74"/>
                <a:gd name="T39" fmla="*/ 22 h 48"/>
                <a:gd name="T40" fmla="*/ 63 w 74"/>
                <a:gd name="T41" fmla="*/ 22 h 48"/>
                <a:gd name="T42" fmla="*/ 71 w 74"/>
                <a:gd name="T43" fmla="*/ 26 h 48"/>
                <a:gd name="T44" fmla="*/ 74 w 74"/>
                <a:gd name="T45" fmla="*/ 29 h 48"/>
                <a:gd name="T46" fmla="*/ 72 w 74"/>
                <a:gd name="T47" fmla="*/ 35 h 48"/>
                <a:gd name="T48" fmla="*/ 67 w 74"/>
                <a:gd name="T49" fmla="*/ 41 h 48"/>
                <a:gd name="T50" fmla="*/ 63 w 74"/>
                <a:gd name="T51" fmla="*/ 41 h 48"/>
                <a:gd name="T52" fmla="*/ 57 w 74"/>
                <a:gd name="T53" fmla="*/ 45 h 48"/>
                <a:gd name="T54" fmla="*/ 53 w 74"/>
                <a:gd name="T55" fmla="*/ 43 h 48"/>
                <a:gd name="T56" fmla="*/ 41 w 74"/>
                <a:gd name="T57" fmla="*/ 48 h 48"/>
                <a:gd name="T58" fmla="*/ 33 w 74"/>
                <a:gd name="T59" fmla="*/ 48 h 48"/>
                <a:gd name="T60" fmla="*/ 30 w 74"/>
                <a:gd name="T61" fmla="*/ 48 h 48"/>
                <a:gd name="T62" fmla="*/ 26 w 74"/>
                <a:gd name="T63" fmla="*/ 47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4"/>
                <a:gd name="T97" fmla="*/ 0 h 48"/>
                <a:gd name="T98" fmla="*/ 74 w 74"/>
                <a:gd name="T99" fmla="*/ 48 h 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4" h="48">
                  <a:moveTo>
                    <a:pt x="26" y="47"/>
                  </a:moveTo>
                  <a:lnTo>
                    <a:pt x="25" y="27"/>
                  </a:lnTo>
                  <a:lnTo>
                    <a:pt x="21" y="26"/>
                  </a:lnTo>
                  <a:lnTo>
                    <a:pt x="17" y="29"/>
                  </a:lnTo>
                  <a:lnTo>
                    <a:pt x="8" y="25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3" y="4"/>
                  </a:lnTo>
                  <a:lnTo>
                    <a:pt x="7" y="3"/>
                  </a:lnTo>
                  <a:lnTo>
                    <a:pt x="10" y="0"/>
                  </a:lnTo>
                  <a:lnTo>
                    <a:pt x="14" y="4"/>
                  </a:lnTo>
                  <a:lnTo>
                    <a:pt x="18" y="8"/>
                  </a:lnTo>
                  <a:lnTo>
                    <a:pt x="21" y="15"/>
                  </a:lnTo>
                  <a:lnTo>
                    <a:pt x="25" y="16"/>
                  </a:lnTo>
                  <a:lnTo>
                    <a:pt x="32" y="15"/>
                  </a:lnTo>
                  <a:lnTo>
                    <a:pt x="39" y="11"/>
                  </a:lnTo>
                  <a:lnTo>
                    <a:pt x="46" y="12"/>
                  </a:lnTo>
                  <a:lnTo>
                    <a:pt x="55" y="20"/>
                  </a:lnTo>
                  <a:lnTo>
                    <a:pt x="59" y="20"/>
                  </a:lnTo>
                  <a:lnTo>
                    <a:pt x="60" y="22"/>
                  </a:lnTo>
                  <a:lnTo>
                    <a:pt x="63" y="22"/>
                  </a:lnTo>
                  <a:lnTo>
                    <a:pt x="71" y="26"/>
                  </a:lnTo>
                  <a:lnTo>
                    <a:pt x="74" y="29"/>
                  </a:lnTo>
                  <a:lnTo>
                    <a:pt x="72" y="35"/>
                  </a:lnTo>
                  <a:lnTo>
                    <a:pt x="67" y="41"/>
                  </a:lnTo>
                  <a:lnTo>
                    <a:pt x="63" y="41"/>
                  </a:lnTo>
                  <a:lnTo>
                    <a:pt x="57" y="45"/>
                  </a:lnTo>
                  <a:lnTo>
                    <a:pt x="53" y="43"/>
                  </a:lnTo>
                  <a:lnTo>
                    <a:pt x="41" y="48"/>
                  </a:lnTo>
                  <a:lnTo>
                    <a:pt x="33" y="48"/>
                  </a:lnTo>
                  <a:lnTo>
                    <a:pt x="30" y="48"/>
                  </a:lnTo>
                  <a:lnTo>
                    <a:pt x="26" y="47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  <p:sp>
          <p:nvSpPr>
            <p:cNvPr id="4239" name="Freeform 108"/>
            <p:cNvSpPr>
              <a:spLocks/>
            </p:cNvSpPr>
            <p:nvPr/>
          </p:nvSpPr>
          <p:spPr bwMode="auto">
            <a:xfrm>
              <a:off x="-2403" y="2955"/>
              <a:ext cx="27" cy="20"/>
            </a:xfrm>
            <a:custGeom>
              <a:avLst/>
              <a:gdLst>
                <a:gd name="T0" fmla="*/ 6 w 27"/>
                <a:gd name="T1" fmla="*/ 9 h 20"/>
                <a:gd name="T2" fmla="*/ 0 w 27"/>
                <a:gd name="T3" fmla="*/ 4 h 20"/>
                <a:gd name="T4" fmla="*/ 0 w 27"/>
                <a:gd name="T5" fmla="*/ 3 h 20"/>
                <a:gd name="T6" fmla="*/ 4 w 27"/>
                <a:gd name="T7" fmla="*/ 3 h 20"/>
                <a:gd name="T8" fmla="*/ 6 w 27"/>
                <a:gd name="T9" fmla="*/ 0 h 20"/>
                <a:gd name="T10" fmla="*/ 15 w 27"/>
                <a:gd name="T11" fmla="*/ 3 h 20"/>
                <a:gd name="T12" fmla="*/ 27 w 27"/>
                <a:gd name="T13" fmla="*/ 10 h 20"/>
                <a:gd name="T14" fmla="*/ 23 w 27"/>
                <a:gd name="T15" fmla="*/ 17 h 20"/>
                <a:gd name="T16" fmla="*/ 17 w 27"/>
                <a:gd name="T17" fmla="*/ 20 h 20"/>
                <a:gd name="T18" fmla="*/ 9 w 27"/>
                <a:gd name="T19" fmla="*/ 20 h 20"/>
                <a:gd name="T20" fmla="*/ 8 w 27"/>
                <a:gd name="T21" fmla="*/ 17 h 20"/>
                <a:gd name="T22" fmla="*/ 6 w 27"/>
                <a:gd name="T23" fmla="*/ 9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"/>
                <a:gd name="T37" fmla="*/ 0 h 20"/>
                <a:gd name="T38" fmla="*/ 27 w 27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" h="20">
                  <a:moveTo>
                    <a:pt x="6" y="9"/>
                  </a:moveTo>
                  <a:lnTo>
                    <a:pt x="0" y="4"/>
                  </a:lnTo>
                  <a:lnTo>
                    <a:pt x="0" y="3"/>
                  </a:lnTo>
                  <a:lnTo>
                    <a:pt x="4" y="3"/>
                  </a:lnTo>
                  <a:lnTo>
                    <a:pt x="6" y="0"/>
                  </a:lnTo>
                  <a:lnTo>
                    <a:pt x="15" y="3"/>
                  </a:lnTo>
                  <a:lnTo>
                    <a:pt x="27" y="10"/>
                  </a:lnTo>
                  <a:lnTo>
                    <a:pt x="23" y="17"/>
                  </a:lnTo>
                  <a:lnTo>
                    <a:pt x="17" y="20"/>
                  </a:lnTo>
                  <a:lnTo>
                    <a:pt x="9" y="20"/>
                  </a:lnTo>
                  <a:lnTo>
                    <a:pt x="8" y="17"/>
                  </a:lnTo>
                  <a:lnTo>
                    <a:pt x="6" y="9"/>
                  </a:lnTo>
                  <a:close/>
                </a:path>
              </a:pathLst>
            </a:custGeom>
            <a:grpFill/>
            <a:ln w="1651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</p:grpSp>
      <p:sp>
        <p:nvSpPr>
          <p:cNvPr id="4150" name="Freeform 109"/>
          <p:cNvSpPr>
            <a:spLocks/>
          </p:cNvSpPr>
          <p:nvPr/>
        </p:nvSpPr>
        <p:spPr bwMode="auto">
          <a:xfrm>
            <a:off x="1327150" y="3373438"/>
            <a:ext cx="58738" cy="7937"/>
          </a:xfrm>
          <a:custGeom>
            <a:avLst/>
            <a:gdLst>
              <a:gd name="T0" fmla="*/ 0 w 32"/>
              <a:gd name="T1" fmla="*/ 0 h 6"/>
              <a:gd name="T2" fmla="*/ 2147483647 w 32"/>
              <a:gd name="T3" fmla="*/ 2147483647 h 6"/>
              <a:gd name="T4" fmla="*/ 0 w 32"/>
              <a:gd name="T5" fmla="*/ 0 h 6"/>
              <a:gd name="T6" fmla="*/ 0 60000 65536"/>
              <a:gd name="T7" fmla="*/ 0 60000 65536"/>
              <a:gd name="T8" fmla="*/ 0 60000 65536"/>
              <a:gd name="T9" fmla="*/ 0 w 32"/>
              <a:gd name="T10" fmla="*/ 0 h 6"/>
              <a:gd name="T11" fmla="*/ 32 w 32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6">
                <a:moveTo>
                  <a:pt x="0" y="0"/>
                </a:moveTo>
                <a:cubicBezTo>
                  <a:pt x="8" y="2"/>
                  <a:pt x="16" y="6"/>
                  <a:pt x="24" y="6"/>
                </a:cubicBezTo>
                <a:cubicBezTo>
                  <a:pt x="32" y="6"/>
                  <a:pt x="8" y="0"/>
                  <a:pt x="0" y="0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1" name="Freeform 110"/>
          <p:cNvSpPr>
            <a:spLocks/>
          </p:cNvSpPr>
          <p:nvPr/>
        </p:nvSpPr>
        <p:spPr bwMode="auto">
          <a:xfrm>
            <a:off x="1458913" y="3433763"/>
            <a:ext cx="38100" cy="49212"/>
          </a:xfrm>
          <a:custGeom>
            <a:avLst/>
            <a:gdLst>
              <a:gd name="T0" fmla="*/ 0 w 21"/>
              <a:gd name="T1" fmla="*/ 0 h 35"/>
              <a:gd name="T2" fmla="*/ 2147483647 w 21"/>
              <a:gd name="T3" fmla="*/ 2147483647 h 35"/>
              <a:gd name="T4" fmla="*/ 2147483647 w 21"/>
              <a:gd name="T5" fmla="*/ 2147483647 h 35"/>
              <a:gd name="T6" fmla="*/ 0 w 21"/>
              <a:gd name="T7" fmla="*/ 0 h 35"/>
              <a:gd name="T8" fmla="*/ 0 60000 65536"/>
              <a:gd name="T9" fmla="*/ 0 60000 65536"/>
              <a:gd name="T10" fmla="*/ 0 60000 65536"/>
              <a:gd name="T11" fmla="*/ 0 60000 65536"/>
              <a:gd name="T12" fmla="*/ 0 w 21"/>
              <a:gd name="T13" fmla="*/ 0 h 35"/>
              <a:gd name="T14" fmla="*/ 21 w 21"/>
              <a:gd name="T15" fmla="*/ 35 h 3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" h="35">
                <a:moveTo>
                  <a:pt x="0" y="0"/>
                </a:moveTo>
                <a:cubicBezTo>
                  <a:pt x="6" y="2"/>
                  <a:pt x="16" y="0"/>
                  <a:pt x="18" y="6"/>
                </a:cubicBezTo>
                <a:cubicBezTo>
                  <a:pt x="21" y="14"/>
                  <a:pt x="19" y="26"/>
                  <a:pt x="12" y="30"/>
                </a:cubicBezTo>
                <a:cubicBezTo>
                  <a:pt x="2" y="35"/>
                  <a:pt x="5" y="10"/>
                  <a:pt x="0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2" name="Freeform 111"/>
          <p:cNvSpPr>
            <a:spLocks/>
          </p:cNvSpPr>
          <p:nvPr/>
        </p:nvSpPr>
        <p:spPr bwMode="auto">
          <a:xfrm>
            <a:off x="1700213" y="3627438"/>
            <a:ext cx="82550" cy="58737"/>
          </a:xfrm>
          <a:custGeom>
            <a:avLst/>
            <a:gdLst>
              <a:gd name="T0" fmla="*/ 0 w 45"/>
              <a:gd name="T1" fmla="*/ 2147483647 h 41"/>
              <a:gd name="T2" fmla="*/ 2147483647 w 45"/>
              <a:gd name="T3" fmla="*/ 0 h 41"/>
              <a:gd name="T4" fmla="*/ 0 w 45"/>
              <a:gd name="T5" fmla="*/ 2147483647 h 41"/>
              <a:gd name="T6" fmla="*/ 0 60000 65536"/>
              <a:gd name="T7" fmla="*/ 0 60000 65536"/>
              <a:gd name="T8" fmla="*/ 0 60000 65536"/>
              <a:gd name="T9" fmla="*/ 0 w 45"/>
              <a:gd name="T10" fmla="*/ 0 h 41"/>
              <a:gd name="T11" fmla="*/ 45 w 45"/>
              <a:gd name="T12" fmla="*/ 41 h 4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" h="41">
                <a:moveTo>
                  <a:pt x="0" y="6"/>
                </a:moveTo>
                <a:cubicBezTo>
                  <a:pt x="16" y="30"/>
                  <a:pt x="45" y="41"/>
                  <a:pt x="18" y="0"/>
                </a:cubicBezTo>
                <a:cubicBezTo>
                  <a:pt x="12" y="2"/>
                  <a:pt x="0" y="6"/>
                  <a:pt x="0" y="6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3" name="Freeform 112"/>
          <p:cNvSpPr>
            <a:spLocks/>
          </p:cNvSpPr>
          <p:nvPr/>
        </p:nvSpPr>
        <p:spPr bwMode="auto">
          <a:xfrm>
            <a:off x="1633538" y="3508375"/>
            <a:ext cx="60325" cy="7938"/>
          </a:xfrm>
          <a:custGeom>
            <a:avLst/>
            <a:gdLst>
              <a:gd name="T0" fmla="*/ 0 w 32"/>
              <a:gd name="T1" fmla="*/ 0 h 6"/>
              <a:gd name="T2" fmla="*/ 2147483647 w 32"/>
              <a:gd name="T3" fmla="*/ 2147483647 h 6"/>
              <a:gd name="T4" fmla="*/ 0 w 32"/>
              <a:gd name="T5" fmla="*/ 0 h 6"/>
              <a:gd name="T6" fmla="*/ 0 60000 65536"/>
              <a:gd name="T7" fmla="*/ 0 60000 65536"/>
              <a:gd name="T8" fmla="*/ 0 60000 65536"/>
              <a:gd name="T9" fmla="*/ 0 w 32"/>
              <a:gd name="T10" fmla="*/ 0 h 6"/>
              <a:gd name="T11" fmla="*/ 32 w 32"/>
              <a:gd name="T12" fmla="*/ 6 h 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2" h="6">
                <a:moveTo>
                  <a:pt x="0" y="0"/>
                </a:moveTo>
                <a:cubicBezTo>
                  <a:pt x="8" y="2"/>
                  <a:pt x="16" y="6"/>
                  <a:pt x="24" y="6"/>
                </a:cubicBezTo>
                <a:cubicBezTo>
                  <a:pt x="32" y="6"/>
                  <a:pt x="8" y="0"/>
                  <a:pt x="0" y="0"/>
                </a:cubicBez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4" name="Freeform 113"/>
          <p:cNvSpPr>
            <a:spLocks/>
          </p:cNvSpPr>
          <p:nvPr/>
        </p:nvSpPr>
        <p:spPr bwMode="auto">
          <a:xfrm>
            <a:off x="1809750" y="3727450"/>
            <a:ext cx="76200" cy="71438"/>
          </a:xfrm>
          <a:custGeom>
            <a:avLst/>
            <a:gdLst>
              <a:gd name="T0" fmla="*/ 0 w 42"/>
              <a:gd name="T1" fmla="*/ 0 h 50"/>
              <a:gd name="T2" fmla="*/ 2147483647 w 42"/>
              <a:gd name="T3" fmla="*/ 2147483647 h 50"/>
              <a:gd name="T4" fmla="*/ 2147483647 w 42"/>
              <a:gd name="T5" fmla="*/ 2147483647 h 50"/>
              <a:gd name="T6" fmla="*/ 2147483647 w 42"/>
              <a:gd name="T7" fmla="*/ 2147483647 h 50"/>
              <a:gd name="T8" fmla="*/ 0 w 42"/>
              <a:gd name="T9" fmla="*/ 0 h 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50"/>
              <a:gd name="T17" fmla="*/ 42 w 42"/>
              <a:gd name="T18" fmla="*/ 50 h 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50">
                <a:moveTo>
                  <a:pt x="0" y="0"/>
                </a:moveTo>
                <a:cubicBezTo>
                  <a:pt x="24" y="8"/>
                  <a:pt x="34" y="12"/>
                  <a:pt x="42" y="36"/>
                </a:cubicBezTo>
                <a:cubicBezTo>
                  <a:pt x="35" y="38"/>
                  <a:pt x="13" y="50"/>
                  <a:pt x="6" y="36"/>
                </a:cubicBezTo>
                <a:cubicBezTo>
                  <a:pt x="3" y="30"/>
                  <a:pt x="13" y="24"/>
                  <a:pt x="12" y="18"/>
                </a:cubicBezTo>
                <a:cubicBezTo>
                  <a:pt x="11" y="11"/>
                  <a:pt x="4" y="6"/>
                  <a:pt x="0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5" name="Freeform 114"/>
          <p:cNvSpPr>
            <a:spLocks/>
          </p:cNvSpPr>
          <p:nvPr/>
        </p:nvSpPr>
        <p:spPr bwMode="auto">
          <a:xfrm>
            <a:off x="1857375" y="3954463"/>
            <a:ext cx="39688" cy="20637"/>
          </a:xfrm>
          <a:custGeom>
            <a:avLst/>
            <a:gdLst>
              <a:gd name="T0" fmla="*/ 2147483647 w 22"/>
              <a:gd name="T1" fmla="*/ 0 h 14"/>
              <a:gd name="T2" fmla="*/ 2147483647 w 22"/>
              <a:gd name="T3" fmla="*/ 2147483647 h 14"/>
              <a:gd name="T4" fmla="*/ 2147483647 w 22"/>
              <a:gd name="T5" fmla="*/ 2147483647 h 14"/>
              <a:gd name="T6" fmla="*/ 2147483647 w 22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4"/>
              <a:gd name="T14" fmla="*/ 22 w 22"/>
              <a:gd name="T15" fmla="*/ 14 h 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4">
                <a:moveTo>
                  <a:pt x="4" y="0"/>
                </a:moveTo>
                <a:cubicBezTo>
                  <a:pt x="10" y="2"/>
                  <a:pt x="22" y="0"/>
                  <a:pt x="22" y="6"/>
                </a:cubicBezTo>
                <a:cubicBezTo>
                  <a:pt x="22" y="12"/>
                  <a:pt x="10" y="14"/>
                  <a:pt x="4" y="12"/>
                </a:cubicBezTo>
                <a:cubicBezTo>
                  <a:pt x="0" y="11"/>
                  <a:pt x="4" y="4"/>
                  <a:pt x="4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6" name="Freeform 115"/>
          <p:cNvSpPr>
            <a:spLocks/>
          </p:cNvSpPr>
          <p:nvPr/>
        </p:nvSpPr>
        <p:spPr bwMode="auto">
          <a:xfrm>
            <a:off x="1897063" y="3867150"/>
            <a:ext cx="41275" cy="20638"/>
          </a:xfrm>
          <a:custGeom>
            <a:avLst/>
            <a:gdLst>
              <a:gd name="T0" fmla="*/ 2147483647 w 22"/>
              <a:gd name="T1" fmla="*/ 0 h 14"/>
              <a:gd name="T2" fmla="*/ 2147483647 w 22"/>
              <a:gd name="T3" fmla="*/ 2147483647 h 14"/>
              <a:gd name="T4" fmla="*/ 2147483647 w 22"/>
              <a:gd name="T5" fmla="*/ 2147483647 h 14"/>
              <a:gd name="T6" fmla="*/ 2147483647 w 22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4"/>
              <a:gd name="T14" fmla="*/ 22 w 22"/>
              <a:gd name="T15" fmla="*/ 14 h 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4">
                <a:moveTo>
                  <a:pt x="4" y="0"/>
                </a:moveTo>
                <a:cubicBezTo>
                  <a:pt x="10" y="2"/>
                  <a:pt x="22" y="0"/>
                  <a:pt x="22" y="6"/>
                </a:cubicBezTo>
                <a:cubicBezTo>
                  <a:pt x="22" y="12"/>
                  <a:pt x="10" y="14"/>
                  <a:pt x="4" y="12"/>
                </a:cubicBezTo>
                <a:cubicBezTo>
                  <a:pt x="0" y="11"/>
                  <a:pt x="4" y="4"/>
                  <a:pt x="4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7" name="Freeform 116"/>
          <p:cNvSpPr>
            <a:spLocks/>
          </p:cNvSpPr>
          <p:nvPr/>
        </p:nvSpPr>
        <p:spPr bwMode="auto">
          <a:xfrm rot="12308763" flipH="1">
            <a:off x="1758950" y="4022725"/>
            <a:ext cx="106363" cy="49213"/>
          </a:xfrm>
          <a:custGeom>
            <a:avLst/>
            <a:gdLst>
              <a:gd name="T0" fmla="*/ 2147483647 w 58"/>
              <a:gd name="T1" fmla="*/ 0 h 36"/>
              <a:gd name="T2" fmla="*/ 2147483647 w 58"/>
              <a:gd name="T3" fmla="*/ 2147483647 h 36"/>
              <a:gd name="T4" fmla="*/ 2147483647 w 58"/>
              <a:gd name="T5" fmla="*/ 2147483647 h 36"/>
              <a:gd name="T6" fmla="*/ 2147483647 w 58"/>
              <a:gd name="T7" fmla="*/ 2147483647 h 36"/>
              <a:gd name="T8" fmla="*/ 2147483647 w 58"/>
              <a:gd name="T9" fmla="*/ 2147483647 h 36"/>
              <a:gd name="T10" fmla="*/ 2147483647 w 58"/>
              <a:gd name="T11" fmla="*/ 0 h 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8"/>
              <a:gd name="T19" fmla="*/ 0 h 36"/>
              <a:gd name="T20" fmla="*/ 58 w 58"/>
              <a:gd name="T21" fmla="*/ 36 h 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8" h="36">
                <a:moveTo>
                  <a:pt x="4" y="0"/>
                </a:moveTo>
                <a:cubicBezTo>
                  <a:pt x="16" y="4"/>
                  <a:pt x="28" y="8"/>
                  <a:pt x="40" y="12"/>
                </a:cubicBezTo>
                <a:cubicBezTo>
                  <a:pt x="47" y="14"/>
                  <a:pt x="58" y="26"/>
                  <a:pt x="52" y="30"/>
                </a:cubicBezTo>
                <a:cubicBezTo>
                  <a:pt x="44" y="36"/>
                  <a:pt x="32" y="26"/>
                  <a:pt x="22" y="24"/>
                </a:cubicBezTo>
                <a:cubicBezTo>
                  <a:pt x="16" y="22"/>
                  <a:pt x="8" y="23"/>
                  <a:pt x="4" y="18"/>
                </a:cubicBezTo>
                <a:cubicBezTo>
                  <a:pt x="0" y="13"/>
                  <a:pt x="4" y="6"/>
                  <a:pt x="4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8" name="Freeform 117"/>
          <p:cNvSpPr>
            <a:spLocks/>
          </p:cNvSpPr>
          <p:nvPr/>
        </p:nvSpPr>
        <p:spPr bwMode="auto">
          <a:xfrm flipH="1">
            <a:off x="1897063" y="4154488"/>
            <a:ext cx="76200" cy="69850"/>
          </a:xfrm>
          <a:custGeom>
            <a:avLst/>
            <a:gdLst>
              <a:gd name="T0" fmla="*/ 0 w 42"/>
              <a:gd name="T1" fmla="*/ 0 h 50"/>
              <a:gd name="T2" fmla="*/ 2147483647 w 42"/>
              <a:gd name="T3" fmla="*/ 2147483647 h 50"/>
              <a:gd name="T4" fmla="*/ 2147483647 w 42"/>
              <a:gd name="T5" fmla="*/ 2147483647 h 50"/>
              <a:gd name="T6" fmla="*/ 2147483647 w 42"/>
              <a:gd name="T7" fmla="*/ 2147483647 h 50"/>
              <a:gd name="T8" fmla="*/ 0 w 42"/>
              <a:gd name="T9" fmla="*/ 0 h 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"/>
              <a:gd name="T16" fmla="*/ 0 h 50"/>
              <a:gd name="T17" fmla="*/ 42 w 42"/>
              <a:gd name="T18" fmla="*/ 50 h 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" h="50">
                <a:moveTo>
                  <a:pt x="0" y="0"/>
                </a:moveTo>
                <a:cubicBezTo>
                  <a:pt x="24" y="8"/>
                  <a:pt x="34" y="12"/>
                  <a:pt x="42" y="36"/>
                </a:cubicBezTo>
                <a:cubicBezTo>
                  <a:pt x="35" y="38"/>
                  <a:pt x="13" y="50"/>
                  <a:pt x="6" y="36"/>
                </a:cubicBezTo>
                <a:cubicBezTo>
                  <a:pt x="3" y="30"/>
                  <a:pt x="13" y="24"/>
                  <a:pt x="12" y="18"/>
                </a:cubicBezTo>
                <a:cubicBezTo>
                  <a:pt x="11" y="11"/>
                  <a:pt x="4" y="6"/>
                  <a:pt x="0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59" name="Freeform 118"/>
          <p:cNvSpPr>
            <a:spLocks/>
          </p:cNvSpPr>
          <p:nvPr/>
        </p:nvSpPr>
        <p:spPr bwMode="auto">
          <a:xfrm>
            <a:off x="1739900" y="4249738"/>
            <a:ext cx="104775" cy="42862"/>
          </a:xfrm>
          <a:custGeom>
            <a:avLst/>
            <a:gdLst>
              <a:gd name="T0" fmla="*/ 2147483647 w 57"/>
              <a:gd name="T1" fmla="*/ 0 h 30"/>
              <a:gd name="T2" fmla="*/ 2147483647 w 57"/>
              <a:gd name="T3" fmla="*/ 2147483647 h 30"/>
              <a:gd name="T4" fmla="*/ 2147483647 w 57"/>
              <a:gd name="T5" fmla="*/ 0 h 30"/>
              <a:gd name="T6" fmla="*/ 0 60000 65536"/>
              <a:gd name="T7" fmla="*/ 0 60000 65536"/>
              <a:gd name="T8" fmla="*/ 0 60000 65536"/>
              <a:gd name="T9" fmla="*/ 0 w 57"/>
              <a:gd name="T10" fmla="*/ 0 h 30"/>
              <a:gd name="T11" fmla="*/ 57 w 57"/>
              <a:gd name="T12" fmla="*/ 30 h 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57" h="30">
                <a:moveTo>
                  <a:pt x="2" y="0"/>
                </a:moveTo>
                <a:cubicBezTo>
                  <a:pt x="24" y="5"/>
                  <a:pt x="57" y="16"/>
                  <a:pt x="14" y="30"/>
                </a:cubicBezTo>
                <a:cubicBezTo>
                  <a:pt x="0" y="9"/>
                  <a:pt x="2" y="19"/>
                  <a:pt x="2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60" name="Freeform 119"/>
          <p:cNvSpPr>
            <a:spLocks/>
          </p:cNvSpPr>
          <p:nvPr/>
        </p:nvSpPr>
        <p:spPr bwMode="auto">
          <a:xfrm>
            <a:off x="1593850" y="4292600"/>
            <a:ext cx="39688" cy="19050"/>
          </a:xfrm>
          <a:custGeom>
            <a:avLst/>
            <a:gdLst>
              <a:gd name="T0" fmla="*/ 2147483647 w 22"/>
              <a:gd name="T1" fmla="*/ 0 h 14"/>
              <a:gd name="T2" fmla="*/ 2147483647 w 22"/>
              <a:gd name="T3" fmla="*/ 2147483647 h 14"/>
              <a:gd name="T4" fmla="*/ 2147483647 w 22"/>
              <a:gd name="T5" fmla="*/ 2147483647 h 14"/>
              <a:gd name="T6" fmla="*/ 2147483647 w 22"/>
              <a:gd name="T7" fmla="*/ 0 h 14"/>
              <a:gd name="T8" fmla="*/ 0 60000 65536"/>
              <a:gd name="T9" fmla="*/ 0 60000 65536"/>
              <a:gd name="T10" fmla="*/ 0 60000 65536"/>
              <a:gd name="T11" fmla="*/ 0 60000 65536"/>
              <a:gd name="T12" fmla="*/ 0 w 22"/>
              <a:gd name="T13" fmla="*/ 0 h 14"/>
              <a:gd name="T14" fmla="*/ 22 w 22"/>
              <a:gd name="T15" fmla="*/ 14 h 1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" h="14">
                <a:moveTo>
                  <a:pt x="4" y="0"/>
                </a:moveTo>
                <a:cubicBezTo>
                  <a:pt x="10" y="2"/>
                  <a:pt x="22" y="0"/>
                  <a:pt x="22" y="6"/>
                </a:cubicBezTo>
                <a:cubicBezTo>
                  <a:pt x="22" y="12"/>
                  <a:pt x="10" y="14"/>
                  <a:pt x="4" y="12"/>
                </a:cubicBezTo>
                <a:cubicBezTo>
                  <a:pt x="0" y="11"/>
                  <a:pt x="4" y="4"/>
                  <a:pt x="4" y="0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61" name="Freeform 120"/>
          <p:cNvSpPr>
            <a:spLocks/>
          </p:cNvSpPr>
          <p:nvPr/>
        </p:nvSpPr>
        <p:spPr bwMode="auto">
          <a:xfrm>
            <a:off x="1258888" y="4283075"/>
            <a:ext cx="254000" cy="368300"/>
          </a:xfrm>
          <a:custGeom>
            <a:avLst/>
            <a:gdLst>
              <a:gd name="T0" fmla="*/ 2147483647 w 206"/>
              <a:gd name="T1" fmla="*/ 2147483647 h 275"/>
              <a:gd name="T2" fmla="*/ 2147483647 w 206"/>
              <a:gd name="T3" fmla="*/ 2147483647 h 275"/>
              <a:gd name="T4" fmla="*/ 2147483647 w 206"/>
              <a:gd name="T5" fmla="*/ 2147483647 h 275"/>
              <a:gd name="T6" fmla="*/ 2147483647 w 206"/>
              <a:gd name="T7" fmla="*/ 2147483647 h 275"/>
              <a:gd name="T8" fmla="*/ 2147483647 w 206"/>
              <a:gd name="T9" fmla="*/ 2147483647 h 275"/>
              <a:gd name="T10" fmla="*/ 2147483647 w 206"/>
              <a:gd name="T11" fmla="*/ 2147483647 h 275"/>
              <a:gd name="T12" fmla="*/ 2147483647 w 206"/>
              <a:gd name="T13" fmla="*/ 2147483647 h 275"/>
              <a:gd name="T14" fmla="*/ 2147483647 w 206"/>
              <a:gd name="T15" fmla="*/ 2147483647 h 275"/>
              <a:gd name="T16" fmla="*/ 2147483647 w 206"/>
              <a:gd name="T17" fmla="*/ 2147483647 h 275"/>
              <a:gd name="T18" fmla="*/ 2147483647 w 206"/>
              <a:gd name="T19" fmla="*/ 2147483647 h 275"/>
              <a:gd name="T20" fmla="*/ 2147483647 w 206"/>
              <a:gd name="T21" fmla="*/ 2147483647 h 275"/>
              <a:gd name="T22" fmla="*/ 2147483647 w 206"/>
              <a:gd name="T23" fmla="*/ 2147483647 h 275"/>
              <a:gd name="T24" fmla="*/ 2147483647 w 206"/>
              <a:gd name="T25" fmla="*/ 2147483647 h 275"/>
              <a:gd name="T26" fmla="*/ 2147483647 w 206"/>
              <a:gd name="T27" fmla="*/ 2147483647 h 275"/>
              <a:gd name="T28" fmla="*/ 2147483647 w 206"/>
              <a:gd name="T29" fmla="*/ 2147483647 h 275"/>
              <a:gd name="T30" fmla="*/ 2147483647 w 206"/>
              <a:gd name="T31" fmla="*/ 2147483647 h 275"/>
              <a:gd name="T32" fmla="*/ 2147483647 w 206"/>
              <a:gd name="T33" fmla="*/ 2147483647 h 275"/>
              <a:gd name="T34" fmla="*/ 2147483647 w 206"/>
              <a:gd name="T35" fmla="*/ 2147483647 h 275"/>
              <a:gd name="T36" fmla="*/ 2147483647 w 206"/>
              <a:gd name="T37" fmla="*/ 2147483647 h 275"/>
              <a:gd name="T38" fmla="*/ 2147483647 w 206"/>
              <a:gd name="T39" fmla="*/ 2147483647 h 275"/>
              <a:gd name="T40" fmla="*/ 2147483647 w 206"/>
              <a:gd name="T41" fmla="*/ 2147483647 h 275"/>
              <a:gd name="T42" fmla="*/ 2147483647 w 206"/>
              <a:gd name="T43" fmla="*/ 2147483647 h 275"/>
              <a:gd name="T44" fmla="*/ 2147483647 w 206"/>
              <a:gd name="T45" fmla="*/ 2147483647 h 275"/>
              <a:gd name="T46" fmla="*/ 2147483647 w 206"/>
              <a:gd name="T47" fmla="*/ 2147483647 h 275"/>
              <a:gd name="T48" fmla="*/ 2147483647 w 206"/>
              <a:gd name="T49" fmla="*/ 2147483647 h 275"/>
              <a:gd name="T50" fmla="*/ 2147483647 w 206"/>
              <a:gd name="T51" fmla="*/ 2147483647 h 275"/>
              <a:gd name="T52" fmla="*/ 2147483647 w 206"/>
              <a:gd name="T53" fmla="*/ 2147483647 h 275"/>
              <a:gd name="T54" fmla="*/ 2147483647 w 206"/>
              <a:gd name="T55" fmla="*/ 2147483647 h 275"/>
              <a:gd name="T56" fmla="*/ 2147483647 w 206"/>
              <a:gd name="T57" fmla="*/ 2147483647 h 275"/>
              <a:gd name="T58" fmla="*/ 2147483647 w 206"/>
              <a:gd name="T59" fmla="*/ 2147483647 h 275"/>
              <a:gd name="T60" fmla="*/ 2147483647 w 206"/>
              <a:gd name="T61" fmla="*/ 2147483647 h 275"/>
              <a:gd name="T62" fmla="*/ 2147483647 w 206"/>
              <a:gd name="T63" fmla="*/ 2147483647 h 275"/>
              <a:gd name="T64" fmla="*/ 2147483647 w 206"/>
              <a:gd name="T65" fmla="*/ 2147483647 h 275"/>
              <a:gd name="T66" fmla="*/ 2147483647 w 206"/>
              <a:gd name="T67" fmla="*/ 2147483647 h 275"/>
              <a:gd name="T68" fmla="*/ 2147483647 w 206"/>
              <a:gd name="T69" fmla="*/ 2147483647 h 275"/>
              <a:gd name="T70" fmla="*/ 2147483647 w 206"/>
              <a:gd name="T71" fmla="*/ 2147483647 h 275"/>
              <a:gd name="T72" fmla="*/ 2147483647 w 206"/>
              <a:gd name="T73" fmla="*/ 2147483647 h 275"/>
              <a:gd name="T74" fmla="*/ 2147483647 w 206"/>
              <a:gd name="T75" fmla="*/ 2147483647 h 275"/>
              <a:gd name="T76" fmla="*/ 2147483647 w 206"/>
              <a:gd name="T77" fmla="*/ 2147483647 h 275"/>
              <a:gd name="T78" fmla="*/ 2147483647 w 206"/>
              <a:gd name="T79" fmla="*/ 2147483647 h 275"/>
              <a:gd name="T80" fmla="*/ 2147483647 w 206"/>
              <a:gd name="T81" fmla="*/ 2147483647 h 275"/>
              <a:gd name="T82" fmla="*/ 2147483647 w 206"/>
              <a:gd name="T83" fmla="*/ 2147483647 h 275"/>
              <a:gd name="T84" fmla="*/ 2147483647 w 206"/>
              <a:gd name="T85" fmla="*/ 2147483647 h 275"/>
              <a:gd name="T86" fmla="*/ 2147483647 w 206"/>
              <a:gd name="T87" fmla="*/ 2147483647 h 275"/>
              <a:gd name="T88" fmla="*/ 2147483647 w 206"/>
              <a:gd name="T89" fmla="*/ 2147483647 h 275"/>
              <a:gd name="T90" fmla="*/ 2147483647 w 206"/>
              <a:gd name="T91" fmla="*/ 2147483647 h 275"/>
              <a:gd name="T92" fmla="*/ 2147483647 w 206"/>
              <a:gd name="T93" fmla="*/ 2147483647 h 275"/>
              <a:gd name="T94" fmla="*/ 2147483647 w 206"/>
              <a:gd name="T95" fmla="*/ 2147483647 h 275"/>
              <a:gd name="T96" fmla="*/ 2147483647 w 206"/>
              <a:gd name="T97" fmla="*/ 2147483647 h 275"/>
              <a:gd name="T98" fmla="*/ 2147483647 w 206"/>
              <a:gd name="T99" fmla="*/ 2147483647 h 275"/>
              <a:gd name="T100" fmla="*/ 2147483647 w 206"/>
              <a:gd name="T101" fmla="*/ 2147483647 h 275"/>
              <a:gd name="T102" fmla="*/ 2147483647 w 206"/>
              <a:gd name="T103" fmla="*/ 2147483647 h 275"/>
              <a:gd name="T104" fmla="*/ 0 w 206"/>
              <a:gd name="T105" fmla="*/ 2147483647 h 275"/>
              <a:gd name="T106" fmla="*/ 2147483647 w 206"/>
              <a:gd name="T107" fmla="*/ 2147483647 h 275"/>
              <a:gd name="T108" fmla="*/ 2147483647 w 206"/>
              <a:gd name="T109" fmla="*/ 2147483647 h 275"/>
              <a:gd name="T110" fmla="*/ 2147483647 w 206"/>
              <a:gd name="T111" fmla="*/ 2147483647 h 275"/>
              <a:gd name="T112" fmla="*/ 2147483647 w 206"/>
              <a:gd name="T113" fmla="*/ 2147483647 h 275"/>
              <a:gd name="T114" fmla="*/ 2147483647 w 206"/>
              <a:gd name="T115" fmla="*/ 2147483647 h 2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206"/>
              <a:gd name="T175" fmla="*/ 0 h 275"/>
              <a:gd name="T176" fmla="*/ 206 w 206"/>
              <a:gd name="T177" fmla="*/ 275 h 27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206" h="275">
                <a:moveTo>
                  <a:pt x="36" y="151"/>
                </a:moveTo>
                <a:cubicBezTo>
                  <a:pt x="41" y="157"/>
                  <a:pt x="43" y="146"/>
                  <a:pt x="47" y="143"/>
                </a:cubicBezTo>
                <a:cubicBezTo>
                  <a:pt x="51" y="140"/>
                  <a:pt x="55" y="137"/>
                  <a:pt x="57" y="135"/>
                </a:cubicBezTo>
                <a:cubicBezTo>
                  <a:pt x="61" y="133"/>
                  <a:pt x="62" y="131"/>
                  <a:pt x="66" y="131"/>
                </a:cubicBezTo>
                <a:cubicBezTo>
                  <a:pt x="71" y="132"/>
                  <a:pt x="81" y="142"/>
                  <a:pt x="87" y="141"/>
                </a:cubicBezTo>
                <a:cubicBezTo>
                  <a:pt x="92" y="141"/>
                  <a:pt x="97" y="130"/>
                  <a:pt x="98" y="126"/>
                </a:cubicBezTo>
                <a:cubicBezTo>
                  <a:pt x="99" y="121"/>
                  <a:pt x="94" y="116"/>
                  <a:pt x="95" y="114"/>
                </a:cubicBezTo>
                <a:cubicBezTo>
                  <a:pt x="98" y="111"/>
                  <a:pt x="103" y="115"/>
                  <a:pt x="107" y="113"/>
                </a:cubicBezTo>
                <a:cubicBezTo>
                  <a:pt x="110" y="113"/>
                  <a:pt x="115" y="110"/>
                  <a:pt x="117" y="105"/>
                </a:cubicBezTo>
                <a:cubicBezTo>
                  <a:pt x="119" y="99"/>
                  <a:pt x="117" y="87"/>
                  <a:pt x="120" y="79"/>
                </a:cubicBezTo>
                <a:cubicBezTo>
                  <a:pt x="123" y="71"/>
                  <a:pt x="132" y="64"/>
                  <a:pt x="135" y="57"/>
                </a:cubicBezTo>
                <a:cubicBezTo>
                  <a:pt x="138" y="49"/>
                  <a:pt x="137" y="39"/>
                  <a:pt x="139" y="31"/>
                </a:cubicBezTo>
                <a:cubicBezTo>
                  <a:pt x="140" y="23"/>
                  <a:pt x="141" y="14"/>
                  <a:pt x="145" y="11"/>
                </a:cubicBezTo>
                <a:cubicBezTo>
                  <a:pt x="149" y="7"/>
                  <a:pt x="157" y="8"/>
                  <a:pt x="160" y="9"/>
                </a:cubicBezTo>
                <a:cubicBezTo>
                  <a:pt x="167" y="0"/>
                  <a:pt x="159" y="10"/>
                  <a:pt x="163" y="20"/>
                </a:cubicBezTo>
                <a:cubicBezTo>
                  <a:pt x="165" y="24"/>
                  <a:pt x="167" y="30"/>
                  <a:pt x="169" y="35"/>
                </a:cubicBezTo>
                <a:cubicBezTo>
                  <a:pt x="172" y="40"/>
                  <a:pt x="173" y="49"/>
                  <a:pt x="178" y="52"/>
                </a:cubicBezTo>
                <a:cubicBezTo>
                  <a:pt x="184" y="55"/>
                  <a:pt x="202" y="50"/>
                  <a:pt x="203" y="53"/>
                </a:cubicBezTo>
                <a:cubicBezTo>
                  <a:pt x="206" y="56"/>
                  <a:pt x="197" y="65"/>
                  <a:pt x="194" y="70"/>
                </a:cubicBezTo>
                <a:cubicBezTo>
                  <a:pt x="191" y="74"/>
                  <a:pt x="185" y="75"/>
                  <a:pt x="183" y="80"/>
                </a:cubicBezTo>
                <a:cubicBezTo>
                  <a:pt x="181" y="84"/>
                  <a:pt x="185" y="93"/>
                  <a:pt x="184" y="96"/>
                </a:cubicBezTo>
                <a:cubicBezTo>
                  <a:pt x="182" y="99"/>
                  <a:pt x="179" y="97"/>
                  <a:pt x="175" y="99"/>
                </a:cubicBezTo>
                <a:cubicBezTo>
                  <a:pt x="172" y="101"/>
                  <a:pt x="166" y="104"/>
                  <a:pt x="164" y="107"/>
                </a:cubicBezTo>
                <a:cubicBezTo>
                  <a:pt x="161" y="109"/>
                  <a:pt x="162" y="113"/>
                  <a:pt x="159" y="115"/>
                </a:cubicBezTo>
                <a:cubicBezTo>
                  <a:pt x="155" y="118"/>
                  <a:pt x="146" y="122"/>
                  <a:pt x="141" y="125"/>
                </a:cubicBezTo>
                <a:cubicBezTo>
                  <a:pt x="137" y="127"/>
                  <a:pt x="136" y="131"/>
                  <a:pt x="133" y="133"/>
                </a:cubicBezTo>
                <a:cubicBezTo>
                  <a:pt x="130" y="135"/>
                  <a:pt x="127" y="137"/>
                  <a:pt x="124" y="139"/>
                </a:cubicBezTo>
                <a:cubicBezTo>
                  <a:pt x="114" y="159"/>
                  <a:pt x="119" y="141"/>
                  <a:pt x="115" y="145"/>
                </a:cubicBezTo>
                <a:cubicBezTo>
                  <a:pt x="112" y="147"/>
                  <a:pt x="114" y="156"/>
                  <a:pt x="113" y="160"/>
                </a:cubicBezTo>
                <a:cubicBezTo>
                  <a:pt x="110" y="163"/>
                  <a:pt x="106" y="163"/>
                  <a:pt x="105" y="166"/>
                </a:cubicBezTo>
                <a:cubicBezTo>
                  <a:pt x="103" y="169"/>
                  <a:pt x="103" y="173"/>
                  <a:pt x="100" y="175"/>
                </a:cubicBezTo>
                <a:cubicBezTo>
                  <a:pt x="99" y="177"/>
                  <a:pt x="93" y="176"/>
                  <a:pt x="93" y="179"/>
                </a:cubicBezTo>
                <a:cubicBezTo>
                  <a:pt x="92" y="181"/>
                  <a:pt x="97" y="183"/>
                  <a:pt x="96" y="189"/>
                </a:cubicBezTo>
                <a:cubicBezTo>
                  <a:pt x="95" y="195"/>
                  <a:pt x="91" y="206"/>
                  <a:pt x="89" y="213"/>
                </a:cubicBezTo>
                <a:cubicBezTo>
                  <a:pt x="86" y="219"/>
                  <a:pt x="85" y="224"/>
                  <a:pt x="85" y="229"/>
                </a:cubicBezTo>
                <a:cubicBezTo>
                  <a:pt x="85" y="234"/>
                  <a:pt x="90" y="238"/>
                  <a:pt x="89" y="241"/>
                </a:cubicBezTo>
                <a:cubicBezTo>
                  <a:pt x="88" y="244"/>
                  <a:pt x="79" y="248"/>
                  <a:pt x="77" y="249"/>
                </a:cubicBezTo>
                <a:cubicBezTo>
                  <a:pt x="75" y="250"/>
                  <a:pt x="79" y="248"/>
                  <a:pt x="77" y="249"/>
                </a:cubicBezTo>
                <a:cubicBezTo>
                  <a:pt x="75" y="250"/>
                  <a:pt x="69" y="254"/>
                  <a:pt x="66" y="256"/>
                </a:cubicBezTo>
                <a:cubicBezTo>
                  <a:pt x="63" y="258"/>
                  <a:pt x="60" y="260"/>
                  <a:pt x="57" y="263"/>
                </a:cubicBezTo>
                <a:cubicBezTo>
                  <a:pt x="55" y="267"/>
                  <a:pt x="56" y="272"/>
                  <a:pt x="53" y="274"/>
                </a:cubicBezTo>
                <a:cubicBezTo>
                  <a:pt x="50" y="274"/>
                  <a:pt x="45" y="275"/>
                  <a:pt x="42" y="272"/>
                </a:cubicBezTo>
                <a:cubicBezTo>
                  <a:pt x="39" y="271"/>
                  <a:pt x="36" y="266"/>
                  <a:pt x="34" y="262"/>
                </a:cubicBezTo>
                <a:cubicBezTo>
                  <a:pt x="33" y="258"/>
                  <a:pt x="35" y="253"/>
                  <a:pt x="33" y="249"/>
                </a:cubicBezTo>
                <a:cubicBezTo>
                  <a:pt x="32" y="245"/>
                  <a:pt x="29" y="240"/>
                  <a:pt x="27" y="237"/>
                </a:cubicBezTo>
                <a:cubicBezTo>
                  <a:pt x="25" y="235"/>
                  <a:pt x="22" y="234"/>
                  <a:pt x="20" y="231"/>
                </a:cubicBezTo>
                <a:cubicBezTo>
                  <a:pt x="18" y="229"/>
                  <a:pt x="14" y="225"/>
                  <a:pt x="15" y="220"/>
                </a:cubicBezTo>
                <a:cubicBezTo>
                  <a:pt x="15" y="215"/>
                  <a:pt x="20" y="211"/>
                  <a:pt x="23" y="205"/>
                </a:cubicBezTo>
                <a:cubicBezTo>
                  <a:pt x="26" y="198"/>
                  <a:pt x="33" y="189"/>
                  <a:pt x="32" y="182"/>
                </a:cubicBezTo>
                <a:cubicBezTo>
                  <a:pt x="31" y="175"/>
                  <a:pt x="19" y="168"/>
                  <a:pt x="18" y="162"/>
                </a:cubicBezTo>
                <a:cubicBezTo>
                  <a:pt x="17" y="157"/>
                  <a:pt x="25" y="150"/>
                  <a:pt x="23" y="149"/>
                </a:cubicBezTo>
                <a:cubicBezTo>
                  <a:pt x="22" y="148"/>
                  <a:pt x="14" y="156"/>
                  <a:pt x="10" y="155"/>
                </a:cubicBezTo>
                <a:cubicBezTo>
                  <a:pt x="6" y="155"/>
                  <a:pt x="0" y="147"/>
                  <a:pt x="0" y="149"/>
                </a:cubicBezTo>
                <a:cubicBezTo>
                  <a:pt x="0" y="150"/>
                  <a:pt x="4" y="161"/>
                  <a:pt x="8" y="166"/>
                </a:cubicBezTo>
                <a:cubicBezTo>
                  <a:pt x="11" y="170"/>
                  <a:pt x="17" y="173"/>
                  <a:pt x="20" y="174"/>
                </a:cubicBezTo>
                <a:cubicBezTo>
                  <a:pt x="24" y="176"/>
                  <a:pt x="24" y="174"/>
                  <a:pt x="26" y="173"/>
                </a:cubicBezTo>
                <a:cubicBezTo>
                  <a:pt x="29" y="172"/>
                  <a:pt x="35" y="172"/>
                  <a:pt x="38" y="169"/>
                </a:cubicBezTo>
                <a:cubicBezTo>
                  <a:pt x="39" y="165"/>
                  <a:pt x="36" y="154"/>
                  <a:pt x="36" y="151"/>
                </a:cubicBezTo>
                <a:close/>
              </a:path>
            </a:pathLst>
          </a:custGeom>
          <a:noFill/>
          <a:ln w="1651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162" name="Text Box 121"/>
          <p:cNvSpPr txBox="1">
            <a:spLocks noChangeArrowheads="1"/>
          </p:cNvSpPr>
          <p:nvPr/>
        </p:nvSpPr>
        <p:spPr bwMode="auto">
          <a:xfrm>
            <a:off x="1558925" y="4402138"/>
            <a:ext cx="3556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Guam</a:t>
            </a:r>
          </a:p>
        </p:txBody>
      </p:sp>
      <p:sp>
        <p:nvSpPr>
          <p:cNvPr id="4163" name="Text Box 122"/>
          <p:cNvSpPr txBox="1">
            <a:spLocks noChangeArrowheads="1"/>
          </p:cNvSpPr>
          <p:nvPr/>
        </p:nvSpPr>
        <p:spPr bwMode="auto">
          <a:xfrm>
            <a:off x="1855788" y="2859088"/>
            <a:ext cx="3556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Hawaii</a:t>
            </a:r>
          </a:p>
        </p:txBody>
      </p:sp>
      <p:sp>
        <p:nvSpPr>
          <p:cNvPr id="4164" name="Text Box 123"/>
          <p:cNvSpPr txBox="1">
            <a:spLocks noChangeArrowheads="1"/>
          </p:cNvSpPr>
          <p:nvPr/>
        </p:nvSpPr>
        <p:spPr bwMode="auto">
          <a:xfrm>
            <a:off x="2092325" y="3887788"/>
            <a:ext cx="355600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Northern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Marianas</a:t>
            </a:r>
          </a:p>
        </p:txBody>
      </p:sp>
      <p:sp>
        <p:nvSpPr>
          <p:cNvPr id="4165" name="Text Box 124"/>
          <p:cNvSpPr txBox="1">
            <a:spLocks noChangeArrowheads="1"/>
          </p:cNvSpPr>
          <p:nvPr/>
        </p:nvSpPr>
        <p:spPr bwMode="auto">
          <a:xfrm>
            <a:off x="1558925" y="1831975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AK</a:t>
            </a:r>
          </a:p>
        </p:txBody>
      </p:sp>
      <p:sp>
        <p:nvSpPr>
          <p:cNvPr id="4166" name="Text Box 125"/>
          <p:cNvSpPr txBox="1">
            <a:spLocks noChangeArrowheads="1"/>
          </p:cNvSpPr>
          <p:nvPr/>
        </p:nvSpPr>
        <p:spPr bwMode="auto">
          <a:xfrm>
            <a:off x="3754438" y="2024063"/>
            <a:ext cx="236537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MT</a:t>
            </a:r>
          </a:p>
        </p:txBody>
      </p:sp>
      <p:sp>
        <p:nvSpPr>
          <p:cNvPr id="4167" name="Text Box 126"/>
          <p:cNvSpPr txBox="1">
            <a:spLocks noChangeArrowheads="1"/>
          </p:cNvSpPr>
          <p:nvPr/>
        </p:nvSpPr>
        <p:spPr bwMode="auto">
          <a:xfrm>
            <a:off x="3338513" y="2409825"/>
            <a:ext cx="236537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ID</a:t>
            </a:r>
          </a:p>
        </p:txBody>
      </p:sp>
      <p:sp>
        <p:nvSpPr>
          <p:cNvPr id="4168" name="Text Box 127"/>
          <p:cNvSpPr txBox="1">
            <a:spLocks noChangeArrowheads="1"/>
          </p:cNvSpPr>
          <p:nvPr/>
        </p:nvSpPr>
        <p:spPr bwMode="auto">
          <a:xfrm>
            <a:off x="2922588" y="183197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WA</a:t>
            </a:r>
          </a:p>
        </p:txBody>
      </p:sp>
      <p:sp>
        <p:nvSpPr>
          <p:cNvPr id="4169" name="Text Box 128"/>
          <p:cNvSpPr txBox="1">
            <a:spLocks noChangeArrowheads="1"/>
          </p:cNvSpPr>
          <p:nvPr/>
        </p:nvSpPr>
        <p:spPr bwMode="auto">
          <a:xfrm>
            <a:off x="3932238" y="2987675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CO</a:t>
            </a:r>
          </a:p>
        </p:txBody>
      </p:sp>
      <p:sp>
        <p:nvSpPr>
          <p:cNvPr id="4170" name="Text Box 129"/>
          <p:cNvSpPr txBox="1">
            <a:spLocks noChangeArrowheads="1"/>
          </p:cNvSpPr>
          <p:nvPr/>
        </p:nvSpPr>
        <p:spPr bwMode="auto">
          <a:xfrm>
            <a:off x="3813175" y="2474913"/>
            <a:ext cx="2365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WY</a:t>
            </a:r>
          </a:p>
        </p:txBody>
      </p:sp>
      <p:sp>
        <p:nvSpPr>
          <p:cNvPr id="4171" name="Text Box 130"/>
          <p:cNvSpPr txBox="1">
            <a:spLocks noChangeArrowheads="1"/>
          </p:cNvSpPr>
          <p:nvPr/>
        </p:nvSpPr>
        <p:spPr bwMode="auto">
          <a:xfrm>
            <a:off x="2922588" y="27955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NV</a:t>
            </a:r>
          </a:p>
        </p:txBody>
      </p:sp>
      <p:sp>
        <p:nvSpPr>
          <p:cNvPr id="4172" name="Text Box 131"/>
          <p:cNvSpPr txBox="1">
            <a:spLocks noChangeArrowheads="1"/>
          </p:cNvSpPr>
          <p:nvPr/>
        </p:nvSpPr>
        <p:spPr bwMode="auto">
          <a:xfrm>
            <a:off x="2625725" y="3116263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CA</a:t>
            </a:r>
          </a:p>
        </p:txBody>
      </p:sp>
      <p:sp>
        <p:nvSpPr>
          <p:cNvPr id="4173" name="Text Box 132"/>
          <p:cNvSpPr txBox="1">
            <a:spLocks noChangeArrowheads="1"/>
          </p:cNvSpPr>
          <p:nvPr/>
        </p:nvSpPr>
        <p:spPr bwMode="auto">
          <a:xfrm>
            <a:off x="3871913" y="3567113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NM</a:t>
            </a:r>
          </a:p>
        </p:txBody>
      </p:sp>
      <p:sp>
        <p:nvSpPr>
          <p:cNvPr id="4174" name="Text Box 133"/>
          <p:cNvSpPr txBox="1">
            <a:spLocks noChangeArrowheads="1"/>
          </p:cNvSpPr>
          <p:nvPr/>
        </p:nvSpPr>
        <p:spPr bwMode="auto">
          <a:xfrm>
            <a:off x="3338513" y="3567113"/>
            <a:ext cx="236537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AZ</a:t>
            </a:r>
          </a:p>
        </p:txBody>
      </p:sp>
      <p:sp>
        <p:nvSpPr>
          <p:cNvPr id="4175" name="Text Box 134"/>
          <p:cNvSpPr txBox="1">
            <a:spLocks noChangeArrowheads="1"/>
          </p:cNvSpPr>
          <p:nvPr/>
        </p:nvSpPr>
        <p:spPr bwMode="auto">
          <a:xfrm>
            <a:off x="4940300" y="208915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MN</a:t>
            </a:r>
          </a:p>
        </p:txBody>
      </p:sp>
      <p:sp>
        <p:nvSpPr>
          <p:cNvPr id="4176" name="Text Box 135"/>
          <p:cNvSpPr txBox="1">
            <a:spLocks noChangeArrowheads="1"/>
          </p:cNvSpPr>
          <p:nvPr/>
        </p:nvSpPr>
        <p:spPr bwMode="auto">
          <a:xfrm>
            <a:off x="4584700" y="3116263"/>
            <a:ext cx="2365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KS</a:t>
            </a:r>
          </a:p>
        </p:txBody>
      </p:sp>
      <p:sp>
        <p:nvSpPr>
          <p:cNvPr id="4177" name="Text Box 136"/>
          <p:cNvSpPr txBox="1">
            <a:spLocks noChangeArrowheads="1"/>
          </p:cNvSpPr>
          <p:nvPr/>
        </p:nvSpPr>
        <p:spPr bwMode="auto">
          <a:xfrm>
            <a:off x="4524375" y="39512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TX</a:t>
            </a:r>
          </a:p>
        </p:txBody>
      </p:sp>
      <p:sp>
        <p:nvSpPr>
          <p:cNvPr id="4178" name="Text Box 137"/>
          <p:cNvSpPr txBox="1">
            <a:spLocks noChangeArrowheads="1"/>
          </p:cNvSpPr>
          <p:nvPr/>
        </p:nvSpPr>
        <p:spPr bwMode="auto">
          <a:xfrm>
            <a:off x="5059363" y="2667000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IA</a:t>
            </a:r>
          </a:p>
        </p:txBody>
      </p:sp>
      <p:sp>
        <p:nvSpPr>
          <p:cNvPr id="4179" name="Text Box 138"/>
          <p:cNvSpPr txBox="1">
            <a:spLocks noChangeArrowheads="1"/>
          </p:cNvSpPr>
          <p:nvPr/>
        </p:nvSpPr>
        <p:spPr bwMode="auto">
          <a:xfrm>
            <a:off x="5356225" y="2346325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WI</a:t>
            </a:r>
          </a:p>
        </p:txBody>
      </p:sp>
      <p:sp>
        <p:nvSpPr>
          <p:cNvPr id="4180" name="Text Box 139"/>
          <p:cNvSpPr txBox="1">
            <a:spLocks noChangeArrowheads="1"/>
          </p:cNvSpPr>
          <p:nvPr/>
        </p:nvSpPr>
        <p:spPr bwMode="auto">
          <a:xfrm>
            <a:off x="5473700" y="28590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IL</a:t>
            </a:r>
          </a:p>
        </p:txBody>
      </p:sp>
      <p:sp>
        <p:nvSpPr>
          <p:cNvPr id="4181" name="Text Box 140"/>
          <p:cNvSpPr txBox="1">
            <a:spLocks noChangeArrowheads="1"/>
          </p:cNvSpPr>
          <p:nvPr/>
        </p:nvSpPr>
        <p:spPr bwMode="auto">
          <a:xfrm>
            <a:off x="5889625" y="314960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KY</a:t>
            </a:r>
          </a:p>
        </p:txBody>
      </p:sp>
      <p:sp>
        <p:nvSpPr>
          <p:cNvPr id="4182" name="Text Box 141"/>
          <p:cNvSpPr txBox="1">
            <a:spLocks noChangeArrowheads="1"/>
          </p:cNvSpPr>
          <p:nvPr/>
        </p:nvSpPr>
        <p:spPr bwMode="auto">
          <a:xfrm>
            <a:off x="5830888" y="3373438"/>
            <a:ext cx="236537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TN</a:t>
            </a:r>
          </a:p>
        </p:txBody>
      </p:sp>
      <p:sp>
        <p:nvSpPr>
          <p:cNvPr id="4183" name="Text Box 142"/>
          <p:cNvSpPr txBox="1">
            <a:spLocks noChangeArrowheads="1"/>
          </p:cNvSpPr>
          <p:nvPr/>
        </p:nvSpPr>
        <p:spPr bwMode="auto">
          <a:xfrm>
            <a:off x="5770563" y="28590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IN</a:t>
            </a:r>
          </a:p>
        </p:txBody>
      </p:sp>
      <p:sp>
        <p:nvSpPr>
          <p:cNvPr id="4184" name="Text Box 143"/>
          <p:cNvSpPr txBox="1">
            <a:spLocks noChangeArrowheads="1"/>
          </p:cNvSpPr>
          <p:nvPr/>
        </p:nvSpPr>
        <p:spPr bwMode="auto">
          <a:xfrm>
            <a:off x="6067425" y="27955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OH</a:t>
            </a:r>
          </a:p>
        </p:txBody>
      </p:sp>
      <p:sp>
        <p:nvSpPr>
          <p:cNvPr id="4185" name="Text Box 144"/>
          <p:cNvSpPr txBox="1">
            <a:spLocks noChangeArrowheads="1"/>
          </p:cNvSpPr>
          <p:nvPr/>
        </p:nvSpPr>
        <p:spPr bwMode="auto">
          <a:xfrm>
            <a:off x="5830888" y="2474913"/>
            <a:ext cx="236537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MI</a:t>
            </a:r>
          </a:p>
        </p:txBody>
      </p:sp>
      <p:sp>
        <p:nvSpPr>
          <p:cNvPr id="4186" name="Text Box 145"/>
          <p:cNvSpPr txBox="1">
            <a:spLocks noChangeArrowheads="1"/>
          </p:cNvSpPr>
          <p:nvPr/>
        </p:nvSpPr>
        <p:spPr bwMode="auto">
          <a:xfrm>
            <a:off x="5830888" y="3759200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AL</a:t>
            </a:r>
          </a:p>
        </p:txBody>
      </p:sp>
      <p:sp>
        <p:nvSpPr>
          <p:cNvPr id="4187" name="Text Box 146"/>
          <p:cNvSpPr txBox="1">
            <a:spLocks noChangeArrowheads="1"/>
          </p:cNvSpPr>
          <p:nvPr/>
        </p:nvSpPr>
        <p:spPr bwMode="auto">
          <a:xfrm>
            <a:off x="5524500" y="3759200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MS</a:t>
            </a:r>
          </a:p>
        </p:txBody>
      </p:sp>
      <p:sp>
        <p:nvSpPr>
          <p:cNvPr id="4188" name="Text Box 147"/>
          <p:cNvSpPr txBox="1">
            <a:spLocks noChangeArrowheads="1"/>
          </p:cNvSpPr>
          <p:nvPr/>
        </p:nvSpPr>
        <p:spPr bwMode="auto">
          <a:xfrm>
            <a:off x="5178425" y="3567113"/>
            <a:ext cx="2365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AR</a:t>
            </a:r>
          </a:p>
        </p:txBody>
      </p:sp>
      <p:sp>
        <p:nvSpPr>
          <p:cNvPr id="4189" name="Text Box 148"/>
          <p:cNvSpPr txBox="1">
            <a:spLocks noChangeArrowheads="1"/>
          </p:cNvSpPr>
          <p:nvPr/>
        </p:nvSpPr>
        <p:spPr bwMode="auto">
          <a:xfrm>
            <a:off x="5237163" y="4102100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LA</a:t>
            </a:r>
          </a:p>
        </p:txBody>
      </p:sp>
      <p:sp>
        <p:nvSpPr>
          <p:cNvPr id="4190" name="Text Box 149"/>
          <p:cNvSpPr txBox="1">
            <a:spLocks noChangeArrowheads="1"/>
          </p:cNvSpPr>
          <p:nvPr/>
        </p:nvSpPr>
        <p:spPr bwMode="auto">
          <a:xfrm>
            <a:off x="6165850" y="375920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GA</a:t>
            </a:r>
          </a:p>
        </p:txBody>
      </p:sp>
      <p:sp>
        <p:nvSpPr>
          <p:cNvPr id="4191" name="Text Box 150"/>
          <p:cNvSpPr txBox="1">
            <a:spLocks noChangeArrowheads="1"/>
          </p:cNvSpPr>
          <p:nvPr/>
        </p:nvSpPr>
        <p:spPr bwMode="auto">
          <a:xfrm>
            <a:off x="6423025" y="427355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FL</a:t>
            </a:r>
          </a:p>
        </p:txBody>
      </p:sp>
      <p:sp>
        <p:nvSpPr>
          <p:cNvPr id="4192" name="Text Box 151"/>
          <p:cNvSpPr txBox="1">
            <a:spLocks noChangeArrowheads="1"/>
          </p:cNvSpPr>
          <p:nvPr/>
        </p:nvSpPr>
        <p:spPr bwMode="auto">
          <a:xfrm>
            <a:off x="6364288" y="350202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SC</a:t>
            </a:r>
          </a:p>
        </p:txBody>
      </p:sp>
      <p:sp>
        <p:nvSpPr>
          <p:cNvPr id="4193" name="Text Box 152"/>
          <p:cNvSpPr txBox="1">
            <a:spLocks noChangeArrowheads="1"/>
          </p:cNvSpPr>
          <p:nvPr/>
        </p:nvSpPr>
        <p:spPr bwMode="auto">
          <a:xfrm>
            <a:off x="6245225" y="298767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WV</a:t>
            </a:r>
          </a:p>
        </p:txBody>
      </p:sp>
      <p:sp>
        <p:nvSpPr>
          <p:cNvPr id="4194" name="Text Box 153"/>
          <p:cNvSpPr txBox="1">
            <a:spLocks noChangeArrowheads="1"/>
          </p:cNvSpPr>
          <p:nvPr/>
        </p:nvSpPr>
        <p:spPr bwMode="auto">
          <a:xfrm>
            <a:off x="6551613" y="300990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VA</a:t>
            </a:r>
          </a:p>
        </p:txBody>
      </p:sp>
      <p:sp>
        <p:nvSpPr>
          <p:cNvPr id="4195" name="Text Box 154"/>
          <p:cNvSpPr txBox="1">
            <a:spLocks noChangeArrowheads="1"/>
          </p:cNvSpPr>
          <p:nvPr/>
        </p:nvSpPr>
        <p:spPr bwMode="auto">
          <a:xfrm>
            <a:off x="6483350" y="3244850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NC</a:t>
            </a:r>
          </a:p>
        </p:txBody>
      </p:sp>
      <p:sp>
        <p:nvSpPr>
          <p:cNvPr id="4196" name="Text Box 155"/>
          <p:cNvSpPr txBox="1">
            <a:spLocks noChangeArrowheads="1"/>
          </p:cNvSpPr>
          <p:nvPr/>
        </p:nvSpPr>
        <p:spPr bwMode="auto">
          <a:xfrm>
            <a:off x="7016750" y="298767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</p:txBody>
      </p:sp>
      <p:sp>
        <p:nvSpPr>
          <p:cNvPr id="4197" name="Text Box 156"/>
          <p:cNvSpPr txBox="1">
            <a:spLocks noChangeArrowheads="1"/>
          </p:cNvSpPr>
          <p:nvPr/>
        </p:nvSpPr>
        <p:spPr bwMode="auto">
          <a:xfrm>
            <a:off x="7016750" y="279558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</p:txBody>
      </p:sp>
      <p:sp>
        <p:nvSpPr>
          <p:cNvPr id="4198" name="Text Box 157"/>
          <p:cNvSpPr txBox="1">
            <a:spLocks noChangeArrowheads="1"/>
          </p:cNvSpPr>
          <p:nvPr/>
        </p:nvSpPr>
        <p:spPr bwMode="auto">
          <a:xfrm>
            <a:off x="6483350" y="2603500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PA</a:t>
            </a:r>
          </a:p>
        </p:txBody>
      </p:sp>
      <p:sp>
        <p:nvSpPr>
          <p:cNvPr id="4199" name="Line 158"/>
          <p:cNvSpPr>
            <a:spLocks noChangeShapeType="1"/>
          </p:cNvSpPr>
          <p:nvPr/>
        </p:nvSpPr>
        <p:spPr bwMode="auto">
          <a:xfrm>
            <a:off x="6661150" y="2859088"/>
            <a:ext cx="296863" cy="19367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0" name="Text Box 159"/>
          <p:cNvSpPr txBox="1">
            <a:spLocks noChangeArrowheads="1"/>
          </p:cNvSpPr>
          <p:nvPr/>
        </p:nvSpPr>
        <p:spPr bwMode="auto">
          <a:xfrm>
            <a:off x="7016750" y="2667000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Times New Roman" pitchFamily="18" charset="0"/>
            </a:endParaRPr>
          </a:p>
        </p:txBody>
      </p:sp>
      <p:sp>
        <p:nvSpPr>
          <p:cNvPr id="4201" name="Line 160"/>
          <p:cNvSpPr>
            <a:spLocks noChangeShapeType="1"/>
          </p:cNvSpPr>
          <p:nvPr/>
        </p:nvSpPr>
        <p:spPr bwMode="auto">
          <a:xfrm>
            <a:off x="6780213" y="2859088"/>
            <a:ext cx="2365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2" name="Line 161"/>
          <p:cNvSpPr>
            <a:spLocks noChangeShapeType="1"/>
          </p:cNvSpPr>
          <p:nvPr/>
        </p:nvSpPr>
        <p:spPr bwMode="auto">
          <a:xfrm>
            <a:off x="6858000" y="2732088"/>
            <a:ext cx="179388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3" name="Text Box 162"/>
          <p:cNvSpPr txBox="1">
            <a:spLocks noChangeArrowheads="1"/>
          </p:cNvSpPr>
          <p:nvPr/>
        </p:nvSpPr>
        <p:spPr bwMode="auto">
          <a:xfrm>
            <a:off x="6719888" y="189547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VT</a:t>
            </a:r>
          </a:p>
        </p:txBody>
      </p:sp>
      <p:sp>
        <p:nvSpPr>
          <p:cNvPr id="4204" name="Line 163"/>
          <p:cNvSpPr>
            <a:spLocks noChangeShapeType="1"/>
          </p:cNvSpPr>
          <p:nvPr/>
        </p:nvSpPr>
        <p:spPr bwMode="auto">
          <a:xfrm>
            <a:off x="6848475" y="2017713"/>
            <a:ext cx="71438" cy="92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5" name="Text Box 164"/>
          <p:cNvSpPr txBox="1">
            <a:spLocks noChangeArrowheads="1"/>
          </p:cNvSpPr>
          <p:nvPr/>
        </p:nvSpPr>
        <p:spPr bwMode="auto">
          <a:xfrm>
            <a:off x="7177088" y="2436813"/>
            <a:ext cx="236537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RI</a:t>
            </a:r>
          </a:p>
        </p:txBody>
      </p:sp>
      <p:sp>
        <p:nvSpPr>
          <p:cNvPr id="4206" name="Line 165"/>
          <p:cNvSpPr>
            <a:spLocks noChangeShapeType="1"/>
          </p:cNvSpPr>
          <p:nvPr/>
        </p:nvSpPr>
        <p:spPr bwMode="auto">
          <a:xfrm>
            <a:off x="7086600" y="2438400"/>
            <a:ext cx="117475" cy="650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7" name="Line 166"/>
          <p:cNvSpPr>
            <a:spLocks noChangeShapeType="1"/>
          </p:cNvSpPr>
          <p:nvPr/>
        </p:nvSpPr>
        <p:spPr bwMode="auto">
          <a:xfrm>
            <a:off x="7135813" y="2346325"/>
            <a:ext cx="17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08" name="Text Box 167"/>
          <p:cNvSpPr txBox="1">
            <a:spLocks noChangeArrowheads="1"/>
          </p:cNvSpPr>
          <p:nvPr/>
        </p:nvSpPr>
        <p:spPr bwMode="auto">
          <a:xfrm>
            <a:off x="7016750" y="189547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ME</a:t>
            </a:r>
          </a:p>
        </p:txBody>
      </p:sp>
      <p:sp>
        <p:nvSpPr>
          <p:cNvPr id="4209" name="Text Box 168"/>
          <p:cNvSpPr txBox="1">
            <a:spLocks noChangeArrowheads="1"/>
          </p:cNvSpPr>
          <p:nvPr/>
        </p:nvSpPr>
        <p:spPr bwMode="auto">
          <a:xfrm>
            <a:off x="7194550" y="2143125"/>
            <a:ext cx="23812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NH</a:t>
            </a:r>
          </a:p>
        </p:txBody>
      </p:sp>
      <p:sp>
        <p:nvSpPr>
          <p:cNvPr id="4210" name="Line 169"/>
          <p:cNvSpPr>
            <a:spLocks noChangeShapeType="1"/>
          </p:cNvSpPr>
          <p:nvPr/>
        </p:nvSpPr>
        <p:spPr bwMode="auto">
          <a:xfrm>
            <a:off x="7016750" y="2217738"/>
            <a:ext cx="177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11" name="Text Box 170"/>
          <p:cNvSpPr txBox="1">
            <a:spLocks noChangeArrowheads="1"/>
          </p:cNvSpPr>
          <p:nvPr/>
        </p:nvSpPr>
        <p:spPr bwMode="auto">
          <a:xfrm>
            <a:off x="2744788" y="2217738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OR</a:t>
            </a:r>
          </a:p>
        </p:txBody>
      </p:sp>
      <p:sp>
        <p:nvSpPr>
          <p:cNvPr id="4212" name="Text Box 171"/>
          <p:cNvSpPr txBox="1">
            <a:spLocks noChangeArrowheads="1"/>
          </p:cNvSpPr>
          <p:nvPr/>
        </p:nvSpPr>
        <p:spPr bwMode="auto">
          <a:xfrm rot="214580">
            <a:off x="3457575" y="2944813"/>
            <a:ext cx="2365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UT</a:t>
            </a:r>
          </a:p>
        </p:txBody>
      </p:sp>
      <p:sp>
        <p:nvSpPr>
          <p:cNvPr id="4213" name="Text Box 172"/>
          <p:cNvSpPr txBox="1">
            <a:spLocks noChangeArrowheads="1"/>
          </p:cNvSpPr>
          <p:nvPr/>
        </p:nvSpPr>
        <p:spPr bwMode="auto">
          <a:xfrm>
            <a:off x="4465638" y="2346325"/>
            <a:ext cx="238125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SD</a:t>
            </a:r>
          </a:p>
        </p:txBody>
      </p:sp>
      <p:sp>
        <p:nvSpPr>
          <p:cNvPr id="4214" name="Text Box 173"/>
          <p:cNvSpPr txBox="1">
            <a:spLocks noChangeArrowheads="1"/>
          </p:cNvSpPr>
          <p:nvPr/>
        </p:nvSpPr>
        <p:spPr bwMode="auto">
          <a:xfrm>
            <a:off x="4465638" y="2024063"/>
            <a:ext cx="238125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ND</a:t>
            </a:r>
          </a:p>
        </p:txBody>
      </p:sp>
      <p:sp>
        <p:nvSpPr>
          <p:cNvPr id="4215" name="Text Box 174"/>
          <p:cNvSpPr txBox="1">
            <a:spLocks noChangeArrowheads="1"/>
          </p:cNvSpPr>
          <p:nvPr/>
        </p:nvSpPr>
        <p:spPr bwMode="auto">
          <a:xfrm>
            <a:off x="5187950" y="3149600"/>
            <a:ext cx="236538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MO</a:t>
            </a:r>
          </a:p>
        </p:txBody>
      </p:sp>
      <p:sp>
        <p:nvSpPr>
          <p:cNvPr id="4216" name="Text Box 175"/>
          <p:cNvSpPr txBox="1">
            <a:spLocks noChangeArrowheads="1"/>
          </p:cNvSpPr>
          <p:nvPr/>
        </p:nvSpPr>
        <p:spPr bwMode="auto">
          <a:xfrm>
            <a:off x="4703763" y="3502025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OK</a:t>
            </a:r>
          </a:p>
        </p:txBody>
      </p:sp>
      <p:sp>
        <p:nvSpPr>
          <p:cNvPr id="4217" name="Text Box 176"/>
          <p:cNvSpPr txBox="1">
            <a:spLocks noChangeArrowheads="1"/>
          </p:cNvSpPr>
          <p:nvPr/>
        </p:nvSpPr>
        <p:spPr bwMode="auto">
          <a:xfrm>
            <a:off x="4392613" y="2701080"/>
            <a:ext cx="238125" cy="12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NE</a:t>
            </a:r>
          </a:p>
        </p:txBody>
      </p:sp>
      <p:sp>
        <p:nvSpPr>
          <p:cNvPr id="4218" name="Text Box 177"/>
          <p:cNvSpPr txBox="1">
            <a:spLocks noChangeArrowheads="1"/>
          </p:cNvSpPr>
          <p:nvPr/>
        </p:nvSpPr>
        <p:spPr bwMode="auto">
          <a:xfrm>
            <a:off x="6661150" y="2281238"/>
            <a:ext cx="236538" cy="12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NY</a:t>
            </a:r>
          </a:p>
        </p:txBody>
      </p:sp>
      <p:sp>
        <p:nvSpPr>
          <p:cNvPr id="4219" name="Text Box 178"/>
          <p:cNvSpPr txBox="1">
            <a:spLocks noChangeArrowheads="1"/>
          </p:cNvSpPr>
          <p:nvPr/>
        </p:nvSpPr>
        <p:spPr bwMode="auto">
          <a:xfrm>
            <a:off x="7085013" y="2584450"/>
            <a:ext cx="236537" cy="12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Times New Roman" pitchFamily="18" charset="0"/>
              </a:rPr>
              <a:t>CT</a:t>
            </a:r>
          </a:p>
        </p:txBody>
      </p:sp>
      <p:sp>
        <p:nvSpPr>
          <p:cNvPr id="4220" name="Line 179"/>
          <p:cNvSpPr>
            <a:spLocks noChangeShapeType="1"/>
          </p:cNvSpPr>
          <p:nvPr/>
        </p:nvSpPr>
        <p:spPr bwMode="auto">
          <a:xfrm>
            <a:off x="7005638" y="2474913"/>
            <a:ext cx="100012" cy="9207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sp>
        <p:nvSpPr>
          <p:cNvPr id="4221" name="Text Box 218"/>
          <p:cNvSpPr txBox="1">
            <a:spLocks noChangeArrowheads="1"/>
          </p:cNvSpPr>
          <p:nvPr/>
        </p:nvSpPr>
        <p:spPr bwMode="auto">
          <a:xfrm>
            <a:off x="7278688" y="2232025"/>
            <a:ext cx="3825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MA</a:t>
            </a:r>
          </a:p>
        </p:txBody>
      </p:sp>
      <p:sp>
        <p:nvSpPr>
          <p:cNvPr id="4222" name="Text Box 244"/>
          <p:cNvSpPr txBox="1">
            <a:spLocks noChangeArrowheads="1"/>
          </p:cNvSpPr>
          <p:nvPr/>
        </p:nvSpPr>
        <p:spPr bwMode="auto">
          <a:xfrm>
            <a:off x="6756400" y="2611438"/>
            <a:ext cx="3460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NJ</a:t>
            </a:r>
          </a:p>
        </p:txBody>
      </p:sp>
      <p:sp>
        <p:nvSpPr>
          <p:cNvPr id="4223" name="Text Box 245"/>
          <p:cNvSpPr txBox="1">
            <a:spLocks noChangeArrowheads="1"/>
          </p:cNvSpPr>
          <p:nvPr/>
        </p:nvSpPr>
        <p:spPr bwMode="auto">
          <a:xfrm>
            <a:off x="6742113" y="2916238"/>
            <a:ext cx="38258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MD</a:t>
            </a:r>
          </a:p>
        </p:txBody>
      </p:sp>
      <p:sp>
        <p:nvSpPr>
          <p:cNvPr id="4224" name="Text Box 250"/>
          <p:cNvSpPr txBox="1">
            <a:spLocks noChangeArrowheads="1"/>
          </p:cNvSpPr>
          <p:nvPr/>
        </p:nvSpPr>
        <p:spPr bwMode="auto">
          <a:xfrm>
            <a:off x="6837363" y="2782888"/>
            <a:ext cx="360362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</a:t>
            </a:r>
          </a:p>
        </p:txBody>
      </p:sp>
      <p:sp>
        <p:nvSpPr>
          <p:cNvPr id="4225" name="Line 591"/>
          <p:cNvSpPr>
            <a:spLocks noChangeShapeType="1"/>
          </p:cNvSpPr>
          <p:nvPr/>
        </p:nvSpPr>
        <p:spPr bwMode="auto">
          <a:xfrm>
            <a:off x="6838950" y="2895600"/>
            <a:ext cx="66675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</p:txBody>
      </p:sp>
      <p:grpSp>
        <p:nvGrpSpPr>
          <p:cNvPr id="4226" name="Group 598"/>
          <p:cNvGrpSpPr>
            <a:grpSpLocks/>
          </p:cNvGrpSpPr>
          <p:nvPr/>
        </p:nvGrpSpPr>
        <p:grpSpPr bwMode="auto">
          <a:xfrm>
            <a:off x="855662" y="5235575"/>
            <a:ext cx="5711825" cy="338138"/>
            <a:chOff x="514" y="3150"/>
            <a:chExt cx="2831" cy="213"/>
          </a:xfrm>
        </p:grpSpPr>
        <p:sp>
          <p:nvSpPr>
            <p:cNvPr id="4230" name="Text Box 199"/>
            <p:cNvSpPr txBox="1">
              <a:spLocks noChangeArrowheads="1"/>
            </p:cNvSpPr>
            <p:nvPr/>
          </p:nvSpPr>
          <p:spPr bwMode="auto">
            <a:xfrm>
              <a:off x="514" y="3150"/>
              <a:ext cx="2831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5000"/>
                </a:lnSpc>
                <a:spcBef>
                  <a:spcPct val="40000"/>
                </a:spcBef>
                <a:buClr>
                  <a:srgbClr val="0000CC"/>
                </a:buClr>
                <a:buSzPct val="60000"/>
                <a:buFont typeface="Wingdings" pitchFamily="2" charset="2"/>
                <a:buChar char="n"/>
                <a:tabLst>
                  <a:tab pos="1143000" algn="l"/>
                </a:tabLst>
                <a:defRPr sz="2600"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>
                <a:lnSpc>
                  <a:spcPct val="95000"/>
                </a:lnSpc>
                <a:spcBef>
                  <a:spcPct val="40000"/>
                </a:spcBef>
                <a:buClr>
                  <a:srgbClr val="A50021"/>
                </a:buClr>
                <a:buSzPct val="55000"/>
                <a:buFont typeface="Wingdings" pitchFamily="2" charset="2"/>
                <a:buChar char="Ø"/>
                <a:tabLst>
                  <a:tab pos="1143000" algn="l"/>
                </a:tabLs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>
                <a:lnSpc>
                  <a:spcPct val="95000"/>
                </a:lnSpc>
                <a:spcBef>
                  <a:spcPct val="40000"/>
                </a:spcBef>
                <a:buClr>
                  <a:srgbClr val="005400"/>
                </a:buClr>
                <a:buSzPct val="75000"/>
                <a:buChar char="•"/>
                <a:tabLst>
                  <a:tab pos="1143000" algn="l"/>
                </a:tabLst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>
                <a:lnSpc>
                  <a:spcPct val="95000"/>
                </a:lnSpc>
                <a:spcBef>
                  <a:spcPct val="40000"/>
                </a:spcBef>
                <a:buClr>
                  <a:srgbClr val="F8E454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>
                <a:lnSpc>
                  <a:spcPct val="95000"/>
                </a:lnSpc>
                <a:spcBef>
                  <a:spcPct val="40000"/>
                </a:spcBef>
                <a:buClr>
                  <a:srgbClr val="A50021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tabLst>
                  <a:tab pos="1143000" algn="l"/>
                </a:tabLst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1143000" algn="l"/>
                </a:tabLst>
                <a:defRPr/>
              </a:pPr>
              <a:r>
                <a:rPr kumimoji="0" lang="en-US" alt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  <a:ea typeface="+mn-ea"/>
                  <a:cs typeface="Times New Roman" pitchFamily="18" charset="0"/>
                </a:rPr>
                <a:t>           </a:t>
              </a: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Sylfaen" pitchFamily="18" charset="0"/>
                  <a:ea typeface="+mn-ea"/>
                  <a:cs typeface="Times New Roman" pitchFamily="18" charset="0"/>
                </a:rPr>
                <a:t>MOB Lay Leader Model Master Trainer Sites</a:t>
              </a:r>
            </a:p>
          </p:txBody>
        </p:sp>
        <p:sp>
          <p:nvSpPr>
            <p:cNvPr id="4231" name="Rectangle 200"/>
            <p:cNvSpPr>
              <a:spLocks noChangeArrowheads="1"/>
            </p:cNvSpPr>
            <p:nvPr/>
          </p:nvSpPr>
          <p:spPr bwMode="auto">
            <a:xfrm>
              <a:off x="633" y="3184"/>
              <a:ext cx="142" cy="129"/>
            </a:xfrm>
            <a:prstGeom prst="rect">
              <a:avLst/>
            </a:prstGeom>
            <a:solidFill>
              <a:srgbClr val="CCFFCC"/>
            </a:solidFill>
            <a:ln w="1651" algn="ctr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lnSpc>
                  <a:spcPct val="95000"/>
                </a:lnSpc>
                <a:spcBef>
                  <a:spcPct val="40000"/>
                </a:spcBef>
                <a:buClr>
                  <a:srgbClr val="0000CC"/>
                </a:buClr>
                <a:buSzPct val="60000"/>
                <a:buFont typeface="Wingdings" pitchFamily="2" charset="2"/>
                <a:buChar char="n"/>
                <a:defRPr sz="2600">
                  <a:solidFill>
                    <a:schemeClr val="tx1"/>
                  </a:solidFill>
                  <a:latin typeface="Trebuchet MS" pitchFamily="34" charset="0"/>
                </a:defRPr>
              </a:lvl1pPr>
              <a:lvl2pPr marL="742950" indent="-285750">
                <a:lnSpc>
                  <a:spcPct val="95000"/>
                </a:lnSpc>
                <a:spcBef>
                  <a:spcPct val="40000"/>
                </a:spcBef>
                <a:buClr>
                  <a:srgbClr val="A50021"/>
                </a:buClr>
                <a:buSzPct val="55000"/>
                <a:buFont typeface="Wingdings" pitchFamily="2" charset="2"/>
                <a:buChar char="Ø"/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2pPr>
              <a:lvl3pPr marL="1143000" indent="-228600">
                <a:lnSpc>
                  <a:spcPct val="95000"/>
                </a:lnSpc>
                <a:spcBef>
                  <a:spcPct val="40000"/>
                </a:spcBef>
                <a:buClr>
                  <a:srgbClr val="005400"/>
                </a:buClr>
                <a:buSzPct val="75000"/>
                <a:buChar char="•"/>
                <a:defRPr sz="2400">
                  <a:solidFill>
                    <a:schemeClr val="tx1"/>
                  </a:solidFill>
                  <a:latin typeface="Trebuchet MS" pitchFamily="34" charset="0"/>
                </a:defRPr>
              </a:lvl3pPr>
              <a:lvl4pPr marL="1600200" indent="-228600">
                <a:lnSpc>
                  <a:spcPct val="95000"/>
                </a:lnSpc>
                <a:spcBef>
                  <a:spcPct val="40000"/>
                </a:spcBef>
                <a:buClr>
                  <a:srgbClr val="F8E454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4pPr>
              <a:lvl5pPr marL="2057400" indent="-228600">
                <a:lnSpc>
                  <a:spcPct val="95000"/>
                </a:lnSpc>
                <a:spcBef>
                  <a:spcPct val="40000"/>
                </a:spcBef>
                <a:buClr>
                  <a:srgbClr val="A5002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5pPr>
              <a:lvl6pPr marL="25146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6pPr>
              <a:lvl7pPr marL="29718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7pPr>
              <a:lvl8pPr marL="34290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8pPr>
              <a:lvl9pPr marL="3886200" indent="-228600" eaLnBrk="0" fontAlgn="base" hangingPunct="0">
                <a:lnSpc>
                  <a:spcPct val="95000"/>
                </a:lnSpc>
                <a:spcBef>
                  <a:spcPct val="40000"/>
                </a:spcBef>
                <a:spcAft>
                  <a:spcPct val="0"/>
                </a:spcAft>
                <a:buClr>
                  <a:srgbClr val="A5002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chemeClr val="tx1"/>
                  </a:solidFill>
                  <a:latin typeface="Trebuchet MS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endParaRPr>
            </a:p>
          </p:txBody>
        </p:sp>
      </p:grpSp>
      <p:sp>
        <p:nvSpPr>
          <p:cNvPr id="4227" name="Rectangle 597"/>
          <p:cNvSpPr>
            <a:spLocks noGrp="1" noChangeArrowheads="1"/>
          </p:cNvSpPr>
          <p:nvPr>
            <p:ph type="title"/>
          </p:nvPr>
        </p:nvSpPr>
        <p:spPr>
          <a:xfrm>
            <a:off x="508000" y="255588"/>
            <a:ext cx="8345488" cy="1084262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A Matter of Balance (MOB) Lay Leader Model Master Trainer Sites by State</a:t>
            </a:r>
          </a:p>
        </p:txBody>
      </p:sp>
      <p:sp>
        <p:nvSpPr>
          <p:cNvPr id="4228" name="TextBox 179"/>
          <p:cNvSpPr txBox="1">
            <a:spLocks noChangeArrowheads="1"/>
          </p:cNvSpPr>
          <p:nvPr/>
        </p:nvSpPr>
        <p:spPr bwMode="auto">
          <a:xfrm>
            <a:off x="1198563" y="5734050"/>
            <a:ext cx="47482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5000"/>
              </a:lnSpc>
              <a:spcBef>
                <a:spcPct val="40000"/>
              </a:spcBef>
              <a:buClr>
                <a:srgbClr val="0000CC"/>
              </a:buClr>
              <a:buSzPct val="60000"/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Trebuchet MS" pitchFamily="34" charset="0"/>
              </a:defRPr>
            </a:lvl1pPr>
            <a:lvl2pPr marL="742950" indent="-28575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55000"/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Trebuchet MS" pitchFamily="34" charset="0"/>
              </a:defRPr>
            </a:lvl2pPr>
            <a:lvl3pPr marL="1143000" indent="-228600">
              <a:lnSpc>
                <a:spcPct val="95000"/>
              </a:lnSpc>
              <a:spcBef>
                <a:spcPct val="40000"/>
              </a:spcBef>
              <a:buClr>
                <a:srgbClr val="005400"/>
              </a:buClr>
              <a:buSzPct val="75000"/>
              <a:buChar char="•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00200" indent="-228600">
              <a:lnSpc>
                <a:spcPct val="95000"/>
              </a:lnSpc>
              <a:spcBef>
                <a:spcPct val="40000"/>
              </a:spcBef>
              <a:buClr>
                <a:srgbClr val="F8E454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57400" indent="-228600">
              <a:lnSpc>
                <a:spcPct val="95000"/>
              </a:lnSpc>
              <a:spcBef>
                <a:spcPct val="40000"/>
              </a:spcBef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146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6pPr>
            <a:lvl7pPr marL="29718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7pPr>
            <a:lvl8pPr marL="34290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8pPr>
            <a:lvl9pPr marL="3886200" indent="-228600" eaLnBrk="0" fontAlgn="base" hangingPunct="0">
              <a:lnSpc>
                <a:spcPct val="95000"/>
              </a:lnSpc>
              <a:spcBef>
                <a:spcPct val="40000"/>
              </a:spcBef>
              <a:spcAft>
                <a:spcPct val="0"/>
              </a:spcAft>
              <a:buClr>
                <a:srgbClr val="A50021"/>
              </a:buClr>
              <a:buSzPct val="8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650 Master Trainer Sites in </a:t>
            </a:r>
            <a:r>
              <a:rPr kumimoji="0" lang="en-US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44 States, Puerto Rico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and the U.S. Virgin Islands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257" y="4725474"/>
            <a:ext cx="545205" cy="444313"/>
          </a:xfrm>
          <a:prstGeom prst="rect">
            <a:avLst/>
          </a:prstGeom>
          <a:solidFill>
            <a:srgbClr val="CCFFCC"/>
          </a:solidFill>
          <a:ln>
            <a:noFill/>
          </a:ln>
        </p:spPr>
      </p:pic>
      <p:pic>
        <p:nvPicPr>
          <p:cNvPr id="1038" name="Picture 14" descr="Related image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10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063" y="4622556"/>
            <a:ext cx="827341" cy="550182"/>
          </a:xfrm>
          <a:prstGeom prst="rect">
            <a:avLst/>
          </a:prstGeom>
          <a:solidFill>
            <a:srgbClr val="CCFFCC"/>
          </a:solidFill>
          <a:extLst/>
        </p:spPr>
      </p:pic>
    </p:spTree>
    <p:extLst>
      <p:ext uri="{BB962C8B-B14F-4D97-AF65-F5344CB8AC3E}">
        <p14:creationId xmlns:p14="http://schemas.microsoft.com/office/powerpoint/2010/main" val="22902162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0"/>
            <a:ext cx="7269163" cy="9906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Results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990600"/>
            <a:ext cx="7126288" cy="5638800"/>
          </a:xfrm>
        </p:spPr>
        <p:txBody>
          <a:bodyPr/>
          <a:lstStyle/>
          <a:p>
            <a:pPr marL="457200" indent="-279400" eaLnBrk="1" hangingPunct="1">
              <a:buFont typeface="Wingdings" pitchFamily="2" charset="2"/>
              <a:buNone/>
            </a:pPr>
            <a:r>
              <a:rPr lang="en-US" sz="2400" b="1" dirty="0" smtClean="0"/>
              <a:t>Class Evaluation Results</a:t>
            </a:r>
            <a:endParaRPr lang="en-US" sz="2400" dirty="0" smtClean="0"/>
          </a:p>
          <a:p>
            <a:pPr marL="457200" indent="-279400" eaLnBrk="1" hangingPunct="1"/>
            <a:r>
              <a:rPr lang="en-US" sz="2400" dirty="0" smtClean="0"/>
              <a:t>97 % - more comfortable talking about fear of falling</a:t>
            </a:r>
          </a:p>
          <a:p>
            <a:pPr marL="457200" indent="-279400" eaLnBrk="1" hangingPunct="1"/>
            <a:r>
              <a:rPr lang="en-US" sz="2400" dirty="0" smtClean="0"/>
              <a:t>97 % - feel comfortable increasing activity</a:t>
            </a:r>
          </a:p>
          <a:p>
            <a:pPr marL="457200" indent="-279400" eaLnBrk="1" hangingPunct="1"/>
            <a:r>
              <a:rPr lang="en-US" sz="2400" dirty="0" smtClean="0"/>
              <a:t>99 % - plan to continue exercising</a:t>
            </a:r>
          </a:p>
          <a:p>
            <a:pPr marL="457200" indent="-279400" eaLnBrk="1" hangingPunct="1"/>
            <a:r>
              <a:rPr lang="en-US" sz="2400" dirty="0" smtClean="0"/>
              <a:t>98 %- would recommend A Matter of Balance</a:t>
            </a:r>
          </a:p>
          <a:p>
            <a:pPr marL="457200" indent="-279400" eaLnBrk="1" hangingPunct="1">
              <a:buFont typeface="Wingdings" pitchFamily="2" charset="2"/>
              <a:buNone/>
            </a:pPr>
            <a:endParaRPr lang="en-US" sz="2400" dirty="0" smtClean="0"/>
          </a:p>
          <a:p>
            <a:pPr marL="457200" indent="-279400" eaLnBrk="1" hangingPunct="1">
              <a:buFont typeface="Wingdings" pitchFamily="2" charset="2"/>
              <a:buNone/>
            </a:pPr>
            <a:r>
              <a:rPr lang="en-US" sz="2000" i="1" dirty="0" smtClean="0"/>
              <a:t>“I am already noticing a difference in my physical being. I am sure I am a  little more mobile than I had been and plan to continue these exercises. Hopefully I’ll be jumping over the moon soon.”</a:t>
            </a:r>
          </a:p>
          <a:p>
            <a:pPr marL="457200" indent="-279400" eaLnBrk="1" hangingPunct="1">
              <a:buFont typeface="Wingdings" pitchFamily="2" charset="2"/>
              <a:buNone/>
            </a:pPr>
            <a:endParaRPr lang="en-US" sz="2000" i="1" dirty="0" smtClean="0"/>
          </a:p>
          <a:p>
            <a:pPr marL="457200" indent="-279400" eaLnBrk="1" hangingPunct="1">
              <a:buFont typeface="Wingdings" pitchFamily="2" charset="2"/>
              <a:buNone/>
            </a:pPr>
            <a:r>
              <a:rPr lang="en-US" sz="2000" i="1" dirty="0" smtClean="0"/>
              <a:t>“I seem to be more aware of every situation for my safety. I now `stop, look and listen’ to my surroundings.”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7620000" cy="990600"/>
          </a:xfrm>
        </p:spPr>
        <p:txBody>
          <a:bodyPr/>
          <a:lstStyle/>
          <a:p>
            <a:pPr algn="ctr" eaLnBrk="1" hangingPunct="1"/>
            <a:r>
              <a:rPr lang="en-US" sz="2400" b="1" smtClean="0"/>
              <a:t>A Matter of Balance/Volunteer Lay Leader</a:t>
            </a:r>
            <a:br>
              <a:rPr lang="en-US" sz="2400" b="1" smtClean="0"/>
            </a:br>
            <a:r>
              <a:rPr lang="en-US" sz="2400" b="1" smtClean="0"/>
              <a:t>Outcomes</a:t>
            </a:r>
            <a:r>
              <a:rPr lang="en-US" sz="2000" b="1" smtClean="0"/>
              <a:t/>
            </a:r>
            <a:br>
              <a:rPr lang="en-US" sz="2000" b="1" smtClean="0"/>
            </a:br>
            <a:endParaRPr lang="en-US" sz="1800" b="1" smtClean="0"/>
          </a:p>
        </p:txBody>
      </p:sp>
      <p:graphicFrame>
        <p:nvGraphicFramePr>
          <p:cNvPr id="396291" name="Group 3"/>
          <p:cNvGraphicFramePr>
            <a:graphicFrameLocks noGrp="1"/>
          </p:cNvGraphicFramePr>
          <p:nvPr>
            <p:ph type="tbl" idx="1"/>
          </p:nvPr>
        </p:nvGraphicFramePr>
        <p:xfrm>
          <a:off x="1752600" y="723900"/>
          <a:ext cx="7202488" cy="6133211"/>
        </p:xfrm>
        <a:graphic>
          <a:graphicData uri="http://schemas.openxmlformats.org/drawingml/2006/table">
            <a:tbl>
              <a:tblPr/>
              <a:tblGrid>
                <a:gridCol w="2401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 weeks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 months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Efficacy***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Efficacy***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Efficacy 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Management***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Management***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Management***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Control 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Control *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Falls Control 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Exercise level *** modified PACE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Exercise level * modified PACE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Exercise level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NS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PACE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Concern about falling interfering with Social Activities  **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Concern about falling interfering with Social Activities *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Concern about falling interfering with Social Activities  +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Monthly Falls 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Monthly Falls***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Monthly Falls***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5913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+ Marginal   p= .0516  *p&lt;.05   **p&lt;.01  ***p&lt;.001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304800" y="4191000"/>
            <a:ext cx="115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800">
              <a:latin typeface="Arial" pitchFamily="34" charset="0"/>
            </a:endParaRP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0" y="6553200"/>
            <a:ext cx="16764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Arial" pitchFamily="34" charset="0"/>
              </a:rPr>
              <a:t>(Significant Outcomes in Bold)</a:t>
            </a:r>
            <a:r>
              <a:rPr lang="en-US" sz="1800" b="1">
                <a:latin typeface="Arial" pitchFamily="34" charset="0"/>
              </a:rPr>
              <a:t/>
            </a:r>
            <a:br>
              <a:rPr lang="en-US" sz="1800" b="1">
                <a:latin typeface="Arial" pitchFamily="34" charset="0"/>
              </a:rPr>
            </a:br>
            <a:endParaRPr lang="en-US" sz="1800" b="1">
              <a:latin typeface="Arial" pitchFamily="34" charset="0"/>
            </a:endParaRPr>
          </a:p>
        </p:txBody>
      </p:sp>
      <p:sp>
        <p:nvSpPr>
          <p:cNvPr id="19497" name="Text Box 41"/>
          <p:cNvSpPr txBox="1">
            <a:spLocks noChangeArrowheads="1"/>
          </p:cNvSpPr>
          <p:nvPr/>
        </p:nvSpPr>
        <p:spPr bwMode="auto">
          <a:xfrm>
            <a:off x="0" y="4953000"/>
            <a:ext cx="1828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Healy, T. C., Peng, C., Haynes, P., McMahon, E., Botler, J. &amp; Gross, L. (2008). The Feasibility and Effectiveness of Translating A Matter of Balance into a Volunteer Lay Leader Model. Journal of Applied Gerontology, 27 (1), 34-51.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40" name="Chart" r:id="rId4" imgW="5886450" imgH="3505200" progId="Excel.Sheet.8">
                  <p:embed/>
                </p:oleObj>
              </mc:Choice>
              <mc:Fallback>
                <p:oleObj name="Chart" r:id="rId4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81000"/>
            <a:ext cx="7192963" cy="792163"/>
          </a:xfrm>
        </p:spPr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3200" b="1" dirty="0" smtClean="0"/>
              <a:t>Why Falls, Why Now?</a:t>
            </a:r>
            <a:r>
              <a:rPr lang="en-US" dirty="0" smtClean="0"/>
              <a:t> 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676400" y="1676400"/>
            <a:ext cx="4419600" cy="4495800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</a:rPr>
              <a:t>In the US in </a:t>
            </a: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</a:rPr>
              <a:t>2019: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endParaRPr lang="en-US" sz="8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</a:rPr>
              <a:t>1 out of 4 adults &gt;65 fall each year</a:t>
            </a:r>
            <a:endParaRPr lang="en-US" sz="2000" dirty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lnSpc>
                <a:spcPct val="12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3</a:t>
            </a: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million treated in Emergency</a:t>
            </a:r>
            <a:r>
              <a:rPr lang="en-US" sz="32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Departments</a:t>
            </a:r>
          </a:p>
          <a:p>
            <a:pPr marL="342900" indent="-342900">
              <a:lnSpc>
                <a:spcPct val="12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Falls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account for </a:t>
            </a: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most frequent cause of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traumatic brain injuries </a:t>
            </a: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(TBI)for </a:t>
            </a:r>
            <a:r>
              <a:rPr lang="en-US" sz="2000" dirty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adults &gt;</a:t>
            </a: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65</a:t>
            </a:r>
          </a:p>
          <a:p>
            <a:pPr marL="342900" indent="-342900">
              <a:lnSpc>
                <a:spcPct val="12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Average hospital cost for a fall with injury is over $30,000.</a:t>
            </a:r>
          </a:p>
          <a:p>
            <a:pPr marL="342900" indent="-342900">
              <a:lnSpc>
                <a:spcPct val="12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2000" dirty="0" smtClean="0"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$50 billion in medical related costs</a:t>
            </a:r>
          </a:p>
          <a:p>
            <a:pPr marL="342900" indent="-342900">
              <a:lnSpc>
                <a:spcPct val="120000"/>
              </a:lnSpc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lang="en-US" sz="900" dirty="0">
                <a:latin typeface="Trebuchet MS" pitchFamily="34" charset="0"/>
                <a:sym typeface="Wingdings" pitchFamily="2" charset="2"/>
              </a:rPr>
              <a:t>https://www.cdc.gov/homeandrecreationalsafety/falls/fallcost.html</a:t>
            </a:r>
          </a:p>
          <a:p>
            <a:pPr marL="914400" lvl="1" indent="-342900">
              <a:lnSpc>
                <a:spcPct val="110000"/>
              </a:lnSpc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Char char="n"/>
            </a:pPr>
            <a:endParaRPr lang="en-US" sz="3200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59500" y="1600200"/>
            <a:ext cx="2984500" cy="3983038"/>
          </a:xfrm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5943600" y="5715000"/>
            <a:ext cx="320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chemeClr val="folHlink"/>
                </a:solidFill>
                <a:latin typeface="Arial" pitchFamily="34" charset="0"/>
              </a:rPr>
              <a:t>In the past decade fall death rates increased significantly. </a:t>
            </a:r>
          </a:p>
        </p:txBody>
      </p:sp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1752600" y="1295400"/>
            <a:ext cx="472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latin typeface="Trebuchet MS" pitchFamily="34" charset="0"/>
              </a:rPr>
              <a:t>A Growing Public Health Crisis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0" y="152400"/>
          <a:ext cx="9144000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64" name="Chart" r:id="rId4" imgW="5886450" imgH="3505200" progId="Excel.Sheet.8">
                  <p:embed/>
                </p:oleObj>
              </mc:Choice>
              <mc:Fallback>
                <p:oleObj name="Chart" r:id="rId4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"/>
                        <a:ext cx="9144000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0" y="152400"/>
          <a:ext cx="9144000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8" name="Chart" r:id="rId4" imgW="5915025" imgH="3505200" progId="Excel.Sheet.8">
                  <p:embed/>
                </p:oleObj>
              </mc:Choice>
              <mc:Fallback>
                <p:oleObj name="Chart" r:id="rId4" imgW="5915025" imgH="350520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"/>
                        <a:ext cx="9144000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52400" y="0"/>
          <a:ext cx="89916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12" name="Chart" r:id="rId4" imgW="5886450" imgH="3505200" progId="Excel.Sheet.8">
                  <p:embed/>
                </p:oleObj>
              </mc:Choice>
              <mc:Fallback>
                <p:oleObj name="Chart" r:id="rId4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0"/>
                        <a:ext cx="89916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3442423"/>
              </p:ext>
            </p:extLst>
          </p:nvPr>
        </p:nvGraphicFramePr>
        <p:xfrm>
          <a:off x="0" y="0"/>
          <a:ext cx="9321800" cy="734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36" name="Worksheet" r:id="rId3" imgW="6000685" imgH="3753017" progId="Excel.Sheet.8">
                  <p:embed/>
                </p:oleObj>
              </mc:Choice>
              <mc:Fallback>
                <p:oleObj name="Worksheet" r:id="rId3" imgW="6000685" imgH="3753017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321800" cy="734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3540642"/>
              </p:ext>
            </p:extLst>
          </p:nvPr>
        </p:nvGraphicFramePr>
        <p:xfrm>
          <a:off x="0" y="0"/>
          <a:ext cx="9321800" cy="7342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60" name="Worksheet" r:id="rId3" imgW="6000685" imgH="3753017" progId="Excel.Sheet.8">
                  <p:embed/>
                </p:oleObj>
              </mc:Choice>
              <mc:Fallback>
                <p:oleObj name="Worksheet" r:id="rId3" imgW="6000685" imgH="3753017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321800" cy="7342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84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8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0" y="152400"/>
          <a:ext cx="9144000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32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"/>
                        <a:ext cx="9144000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0" y="0"/>
          <a:ext cx="9144000" cy="670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56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70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80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7391400" cy="609600"/>
          </a:xfrm>
        </p:spPr>
        <p:txBody>
          <a:bodyPr/>
          <a:lstStyle/>
          <a:p>
            <a:pPr eaLnBrk="1" hangingPunct="1"/>
            <a:r>
              <a:rPr lang="en-US" sz="3200" b="1" dirty="0" smtClean="0"/>
              <a:t>Falls: Epidemiology of the Problem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066800"/>
            <a:ext cx="65532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b="1" dirty="0" smtClean="0"/>
              <a:t>Major cause of injury and death for older adults (</a:t>
            </a:r>
            <a:r>
              <a:rPr lang="en-US" sz="1600" b="1" dirty="0" smtClean="0"/>
              <a:t>20% cause serious injury)</a:t>
            </a:r>
            <a:endParaRPr lang="en-US" sz="2400" b="1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b="1" dirty="0" smtClean="0"/>
              <a:t>Falls are the leading cause of injury hospitalization in the US 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b="1" dirty="0" smtClean="0"/>
              <a:t>1/3 to 1/2 of older adults acknowledge fear of  falls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2000" b="1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b="1" dirty="0" smtClean="0"/>
              <a:t>Fear of falling is associated with: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i="1" dirty="0" smtClean="0"/>
              <a:t>depression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i="1" dirty="0" smtClean="0"/>
              <a:t>decreased mobility and social activity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i="1" dirty="0" smtClean="0"/>
              <a:t>increased frailty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i="1" dirty="0" smtClean="0"/>
              <a:t>increased risk for falls as a result of deconditioning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None/>
            </a:pPr>
            <a:endParaRPr lang="en-US" sz="1400" i="1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endParaRPr lang="en-US" sz="1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4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8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4" name="Object 4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2" name="Chart" r:id="rId3" imgW="5886450" imgH="3505200" progId="Excel.Sheet.8">
                  <p:embed/>
                </p:oleObj>
              </mc:Choice>
              <mc:Fallback>
                <p:oleObj name="Chart" r:id="rId3" imgW="5886450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152400" y="0"/>
          <a:ext cx="89916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76" name="Chart" r:id="rId3" imgW="7591425" imgH="3505200" progId="Excel.Sheet.8">
                  <p:embed/>
                </p:oleObj>
              </mc:Choice>
              <mc:Fallback>
                <p:oleObj name="Chart" r:id="rId3" imgW="7591425" imgH="350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0"/>
                        <a:ext cx="89916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239000" cy="838200"/>
          </a:xfrm>
        </p:spPr>
        <p:txBody>
          <a:bodyPr/>
          <a:lstStyle/>
          <a:p>
            <a:pPr algn="ctr" eaLnBrk="1" hangingPunct="1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3200" b="1" dirty="0" smtClean="0"/>
              <a:t>Dissemination through </a:t>
            </a:r>
            <a:br>
              <a:rPr lang="en-US" sz="3200" b="1" dirty="0" smtClean="0"/>
            </a:br>
            <a:r>
              <a:rPr lang="en-US" sz="3200" b="1" dirty="0" smtClean="0"/>
              <a:t>Master Trainer Sites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143000"/>
            <a:ext cx="7239000" cy="5715000"/>
          </a:xfrm>
        </p:spPr>
        <p:txBody>
          <a:bodyPr/>
          <a:lstStyle/>
          <a:p>
            <a:pPr marL="571500" indent="-508000" eaLnBrk="1" hangingPunct="1">
              <a:lnSpc>
                <a:spcPct val="80000"/>
              </a:lnSpc>
              <a:buSzPct val="85000"/>
              <a:buFont typeface="Wingdings" pitchFamily="2" charset="2"/>
              <a:buNone/>
            </a:pPr>
            <a:r>
              <a:rPr lang="en-US" sz="2400" dirty="0" smtClean="0"/>
              <a:t>Master Trainer Site Responsibilities:</a:t>
            </a:r>
          </a:p>
          <a:p>
            <a:pPr marL="571500" indent="-508000" eaLnBrk="1" hangingPunct="1">
              <a:lnSpc>
                <a:spcPct val="80000"/>
              </a:lnSpc>
              <a:buSzPct val="85000"/>
              <a:buFont typeface="Wingdings" pitchFamily="2" charset="2"/>
              <a:buNone/>
            </a:pPr>
            <a:endParaRPr lang="en-US" sz="900" dirty="0" smtClean="0"/>
          </a:p>
          <a:p>
            <a:pPr marL="571500" indent="-508000" eaLnBrk="1" hangingPunct="1">
              <a:lnSpc>
                <a:spcPct val="80000"/>
              </a:lnSpc>
            </a:pPr>
            <a:endParaRPr lang="en-US" sz="2400" dirty="0" smtClean="0">
              <a:cs typeface="Arial" pitchFamily="34" charset="0"/>
            </a:endParaRP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Sign license agreement with PFHA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Complete MT Training session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Recruit volunteers to be coaches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Teach A Matter of Balance curriculum to the coaches 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Times New Roman" pitchFamily="18" charset="0"/>
              </a:rPr>
              <a:t>Recruit healthcare professionals to provide a visit to the class</a:t>
            </a:r>
            <a:endParaRPr lang="en-US" sz="2400" dirty="0" smtClean="0">
              <a:cs typeface="Arial" pitchFamily="34" charset="0"/>
            </a:endParaRP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Provide coaches with guidance and support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Times New Roman" pitchFamily="18" charset="0"/>
              </a:rPr>
              <a:t>Evaluate new coaches using the Coach Observation process</a:t>
            </a:r>
            <a:endParaRPr lang="en-US" sz="2400" dirty="0" smtClean="0">
              <a:cs typeface="Arial" pitchFamily="34" charset="0"/>
            </a:endParaRP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Schedule classes 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Recruit participants</a:t>
            </a:r>
          </a:p>
          <a:p>
            <a:pPr marL="571500" indent="-508000" eaLnBrk="1" hangingPunct="1">
              <a:lnSpc>
                <a:spcPct val="80000"/>
              </a:lnSpc>
            </a:pPr>
            <a:r>
              <a:rPr lang="en-US" sz="2400" dirty="0" smtClean="0">
                <a:cs typeface="Arial" pitchFamily="34" charset="0"/>
              </a:rPr>
              <a:t>Report outcomes</a:t>
            </a:r>
            <a:endParaRPr lang="en-US" sz="2400" dirty="0" smtClean="0"/>
          </a:p>
          <a:p>
            <a:pPr marL="571500" indent="-508000" eaLnBrk="1" hangingPunct="1">
              <a:lnSpc>
                <a:spcPct val="80000"/>
              </a:lnSpc>
              <a:spcBef>
                <a:spcPct val="0"/>
              </a:spcBef>
              <a:buSzTx/>
              <a:buFont typeface="Wingdings" pitchFamily="2" charset="2"/>
              <a:buNone/>
            </a:pPr>
            <a:endParaRPr lang="en-US" sz="2400" dirty="0" smtClean="0"/>
          </a:p>
          <a:p>
            <a:pPr marL="571500" indent="-508000">
              <a:lnSpc>
                <a:spcPct val="80000"/>
              </a:lnSpc>
              <a:spcBef>
                <a:spcPct val="0"/>
              </a:spcBef>
              <a:buSzTx/>
              <a:buFont typeface="Wingdings" pitchFamily="2" charset="2"/>
              <a:buChar char="§"/>
            </a:pPr>
            <a:endParaRPr lang="en-US" sz="2400" dirty="0" smtClean="0">
              <a:cs typeface="Times New Roman" pitchFamily="18" charset="0"/>
            </a:endParaRPr>
          </a:p>
          <a:p>
            <a:pPr marL="571500" indent="-508000">
              <a:lnSpc>
                <a:spcPct val="80000"/>
              </a:lnSpc>
              <a:spcBef>
                <a:spcPct val="0"/>
              </a:spcBef>
              <a:buSzTx/>
              <a:buFont typeface="Wingdings" pitchFamily="2" charset="2"/>
              <a:buChar char="§"/>
            </a:pPr>
            <a:endParaRPr lang="en-US" sz="1600" dirty="0" smtClean="0">
              <a:cs typeface="Arial" pitchFamily="34" charset="0"/>
            </a:endParaRPr>
          </a:p>
          <a:p>
            <a:pPr marL="571500" indent="-5080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marL="1206500" lvl="1" indent="-635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marL="571500" indent="-5080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18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228600"/>
            <a:ext cx="7038975" cy="830263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A Matter of Balance Coach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524000"/>
            <a:ext cx="7050088" cy="5334000"/>
          </a:xfrm>
        </p:spPr>
        <p:txBody>
          <a:bodyPr/>
          <a:lstStyle/>
          <a:p>
            <a:pPr marL="609600" indent="-609600" eaLnBrk="1" hangingPunct="1"/>
            <a:r>
              <a:rPr lang="en-US" sz="2400" dirty="0" smtClean="0"/>
              <a:t>A volunteer recruited by MT site</a:t>
            </a:r>
          </a:p>
          <a:p>
            <a:pPr marL="609600" indent="-609600" eaLnBrk="1" hangingPunct="1"/>
            <a:r>
              <a:rPr lang="en-US" sz="2400" dirty="0" smtClean="0"/>
              <a:t>Completes application and screening</a:t>
            </a:r>
          </a:p>
          <a:p>
            <a:pPr marL="609600" indent="-609600" eaLnBrk="1" hangingPunct="1"/>
            <a:r>
              <a:rPr lang="en-US" sz="2400" dirty="0" smtClean="0"/>
              <a:t>Completes 8 hour training and earns MOB certification</a:t>
            </a:r>
          </a:p>
          <a:p>
            <a:pPr marL="609600" indent="-609600" eaLnBrk="1" hangingPunct="1"/>
            <a:r>
              <a:rPr lang="en-US" sz="2400" dirty="0" smtClean="0"/>
              <a:t>Attend 2.5 hours of coach training update annually</a:t>
            </a:r>
          </a:p>
          <a:p>
            <a:pPr marL="609600" indent="-609600" eaLnBrk="1" hangingPunct="1"/>
            <a:r>
              <a:rPr lang="en-US" sz="2400" dirty="0" smtClean="0"/>
              <a:t>Agree to maintain fidelity </a:t>
            </a:r>
          </a:p>
          <a:p>
            <a:pPr marL="609600" indent="-609600" eaLnBrk="1" hangingPunct="1"/>
            <a:r>
              <a:rPr lang="en-US" sz="2400" dirty="0" smtClean="0"/>
              <a:t>Facilitate two Matter of Balance classes within one year of certification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9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Recommended: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chemeClr val="folHlink"/>
              </a:buClr>
            </a:pPr>
            <a:r>
              <a:rPr lang="en-US" sz="2400" dirty="0" smtClean="0"/>
              <a:t>Observe one MOB class prior to coaching</a:t>
            </a:r>
          </a:p>
          <a:p>
            <a:pPr marL="990600" lvl="1" indent="-533400" eaLnBrk="1" hangingPunct="1">
              <a:lnSpc>
                <a:spcPct val="90000"/>
              </a:lnSpc>
              <a:buClr>
                <a:schemeClr val="folHlink"/>
              </a:buClr>
            </a:pPr>
            <a:r>
              <a:rPr lang="en-US" sz="2400" dirty="0" smtClean="0"/>
              <a:t>Attend team meetings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en-US" sz="28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28600"/>
            <a:ext cx="7040563" cy="769938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The Coach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990600"/>
            <a:ext cx="7202488" cy="5638800"/>
          </a:xfrm>
        </p:spPr>
        <p:txBody>
          <a:bodyPr/>
          <a:lstStyle/>
          <a:p>
            <a:pPr marL="5207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b="1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Good communication and interpersonal skills</a:t>
            </a:r>
          </a:p>
          <a:p>
            <a:pPr marL="520700" eaLnBrk="1" hangingPunct="1">
              <a:lnSpc>
                <a:spcPct val="90000"/>
              </a:lnSpc>
            </a:pPr>
            <a:endParaRPr lang="en-US" sz="2000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Enthusiasm</a:t>
            </a:r>
          </a:p>
          <a:p>
            <a:pPr marL="520700" eaLnBrk="1" hangingPunct="1">
              <a:lnSpc>
                <a:spcPct val="90000"/>
              </a:lnSpc>
            </a:pPr>
            <a:endParaRPr lang="en-US" sz="2000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Dependability</a:t>
            </a:r>
          </a:p>
          <a:p>
            <a:pPr marL="520700" eaLnBrk="1" hangingPunct="1">
              <a:lnSpc>
                <a:spcPct val="90000"/>
              </a:lnSpc>
            </a:pPr>
            <a:endParaRPr lang="en-US" sz="2000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Willingness to lead a small group</a:t>
            </a:r>
          </a:p>
          <a:p>
            <a:pPr marL="520700" eaLnBrk="1" hangingPunct="1">
              <a:lnSpc>
                <a:spcPct val="90000"/>
              </a:lnSpc>
            </a:pPr>
            <a:endParaRPr lang="en-US" sz="2000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Interest in working with older adults</a:t>
            </a:r>
          </a:p>
          <a:p>
            <a:pPr marL="520700" eaLnBrk="1" hangingPunct="1">
              <a:lnSpc>
                <a:spcPct val="90000"/>
              </a:lnSpc>
            </a:pPr>
            <a:endParaRPr lang="en-US" sz="2000" dirty="0" smtClean="0"/>
          </a:p>
          <a:p>
            <a:pPr marL="520700" eaLnBrk="1" hangingPunct="1">
              <a:lnSpc>
                <a:spcPct val="90000"/>
              </a:lnSpc>
            </a:pPr>
            <a:r>
              <a:rPr lang="en-US" sz="2400" dirty="0" smtClean="0"/>
              <a:t>Life experiences valued - with education or health care experience a plus</a:t>
            </a:r>
          </a:p>
          <a:p>
            <a:pPr marL="52070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200" dirty="0" smtClean="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8382000" y="3886199"/>
            <a:ext cx="76200" cy="368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81000"/>
            <a:ext cx="7040563" cy="769938"/>
          </a:xfrm>
        </p:spPr>
        <p:txBody>
          <a:bodyPr/>
          <a:lstStyle/>
          <a:p>
            <a:pPr algn="ctr" eaLnBrk="1" hangingPunct="1"/>
            <a:r>
              <a:rPr lang="en-US" sz="3200" b="1" dirty="0" err="1" smtClean="0"/>
              <a:t>MaineHealth’s</a:t>
            </a:r>
            <a:r>
              <a:rPr lang="en-US" sz="3200" b="1" dirty="0" smtClean="0"/>
              <a:t> Support for Master Trainer Sites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752600"/>
            <a:ext cx="7126288" cy="5105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Networking and sharing of resources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Conference calls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 E-mails and phone calls 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  <a:p>
            <a:pPr eaLnBrk="1" hangingPunct="1"/>
            <a:r>
              <a:rPr lang="en-US" sz="2400" dirty="0" smtClean="0"/>
              <a:t>Assistance with measuring outcomes and participant satisfaction</a:t>
            </a:r>
          </a:p>
          <a:p>
            <a:pPr eaLnBrk="1" hangingPunct="1"/>
            <a:r>
              <a:rPr lang="en-US" sz="2400" dirty="0" smtClean="0"/>
              <a:t>Materials needed to implement the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964363" cy="1143000"/>
          </a:xfrm>
        </p:spPr>
        <p:txBody>
          <a:bodyPr/>
          <a:lstStyle/>
          <a:p>
            <a:pPr algn="ctr" eaLnBrk="1" hangingPunct="1"/>
            <a:r>
              <a:rPr lang="en-US" sz="3200" b="1" smtClean="0"/>
              <a:t>Outcome Measurement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2017713"/>
            <a:ext cx="7126288" cy="411480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Ongoing outcome data management through a web based platform Salesforce</a:t>
            </a:r>
          </a:p>
          <a:p>
            <a:pPr eaLnBrk="1" hangingPunct="1"/>
            <a:endParaRPr lang="en-US" sz="2800" dirty="0" smtClean="0"/>
          </a:p>
          <a:p>
            <a:pPr eaLnBrk="1" hangingPunct="1"/>
            <a:r>
              <a:rPr lang="en-US" sz="2800" dirty="0" smtClean="0"/>
              <a:t>Comparison between sites and to national outcomes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7391400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A Matter of Balance: Lay Leader Model</a:t>
            </a:r>
            <a:br>
              <a:rPr lang="en-US" sz="3200" b="1" dirty="0" smtClean="0"/>
            </a:br>
            <a:r>
              <a:rPr lang="en-US" sz="3200" b="1" dirty="0" smtClean="0"/>
              <a:t>  Become a Master Trainer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2017713"/>
            <a:ext cx="7086600" cy="46116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A two-day training session will provide you with information and materials to offer A Matter of Balance in your community.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dirty="0" smtClean="0"/>
              <a:t>A “License to Use” signed by the new Master Trainer’s site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dirty="0" smtClean="0"/>
              <a:t>Upcoming training opportunities</a:t>
            </a:r>
            <a:r>
              <a:rPr lang="en-US" sz="2000" dirty="0"/>
              <a:t>: </a:t>
            </a:r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mainehealth.org/healthy-communities/healthy-aging/matter-of-balance/master-trainer-session-information</a:t>
            </a:r>
            <a:r>
              <a:rPr lang="en-US" sz="2000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marL="520700" lvl="1" indent="-406400" eaLnBrk="1" hangingPunct="1">
              <a:lnSpc>
                <a:spcPct val="90000"/>
              </a:lnSpc>
              <a:buSzTx/>
              <a:buNone/>
            </a:pPr>
            <a:r>
              <a:rPr lang="en-US" sz="24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0"/>
            <a:ext cx="7116763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cs typeface="Arial" pitchFamily="34" charset="0"/>
              </a:rPr>
              <a:t>What do we know about falls?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676400"/>
            <a:ext cx="7050088" cy="51054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cs typeface="Arial" panose="020B0604020202020204" pitchFamily="34" charset="0"/>
              </a:rPr>
              <a:t>1/2 to 2/3 of falls occur around the home</a:t>
            </a:r>
          </a:p>
          <a:p>
            <a:pPr marL="0" indent="0" eaLnBrk="1" hangingPunct="1">
              <a:buNone/>
            </a:pPr>
            <a:endParaRPr lang="en-US" sz="1000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900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cs typeface="Arial" panose="020B0604020202020204" pitchFamily="34" charset="0"/>
              </a:rPr>
              <a:t>75% of falls occur around the home often during routine activities</a:t>
            </a:r>
          </a:p>
          <a:p>
            <a:pPr marL="0" indent="0" eaLnBrk="1" hangingPunct="1">
              <a:buNone/>
            </a:pPr>
            <a:endParaRPr lang="en-US" sz="1000" dirty="0" smtClean="0">
              <a:cs typeface="Arial" panose="020B0604020202020204" pitchFamily="34" charset="0"/>
            </a:endParaRPr>
          </a:p>
          <a:p>
            <a:pPr eaLnBrk="1" hangingPunct="1"/>
            <a:r>
              <a:rPr lang="en-US" sz="2800" dirty="0" smtClean="0">
                <a:cs typeface="Arial" panose="020B0604020202020204" pitchFamily="34" charset="0"/>
              </a:rPr>
              <a:t>Falls </a:t>
            </a:r>
            <a:r>
              <a:rPr lang="en-US" sz="2800" dirty="0">
                <a:cs typeface="Arial" panose="020B0604020202020204" pitchFamily="34" charset="0"/>
              </a:rPr>
              <a:t>don’t “just happen”. </a:t>
            </a:r>
            <a:r>
              <a:rPr lang="en-US" sz="2800" dirty="0" smtClean="0">
                <a:cs typeface="Arial" panose="020B0604020202020204" pitchFamily="34" charset="0"/>
              </a:rPr>
              <a:t>They are often a  combination of risks coming together</a:t>
            </a:r>
          </a:p>
          <a:p>
            <a:pPr eaLnBrk="1" hangingPunct="1"/>
            <a:endParaRPr lang="en-US" sz="1000" dirty="0" smtClean="0">
              <a:cs typeface="Arial" panose="020B0604020202020204" pitchFamily="34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en-US" sz="900" dirty="0" smtClean="0"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en-US" sz="3000" b="1" dirty="0" smtClean="0">
                <a:solidFill>
                  <a:srgbClr val="B20838"/>
                </a:solidFill>
                <a:cs typeface="Arial" panose="020B0604020202020204" pitchFamily="34" charset="0"/>
              </a:rPr>
              <a:t>Falls </a:t>
            </a:r>
            <a:r>
              <a:rPr lang="en-US" sz="3000" b="1" dirty="0">
                <a:solidFill>
                  <a:srgbClr val="B20838"/>
                </a:solidFill>
                <a:cs typeface="Arial" panose="020B0604020202020204" pitchFamily="34" charset="0"/>
              </a:rPr>
              <a:t>are not a natural part of </a:t>
            </a:r>
            <a:r>
              <a:rPr lang="en-US" sz="3000" b="1" dirty="0" smtClean="0">
                <a:solidFill>
                  <a:srgbClr val="B20838"/>
                </a:solidFill>
                <a:cs typeface="Arial" panose="020B0604020202020204" pitchFamily="34" charset="0"/>
              </a:rPr>
              <a:t>aging!</a:t>
            </a:r>
            <a:endParaRPr lang="en-US" sz="3000" b="1" dirty="0">
              <a:solidFill>
                <a:srgbClr val="B20838"/>
              </a:solidFill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617538"/>
            <a:ext cx="7040563" cy="1143000"/>
          </a:xfrm>
        </p:spPr>
        <p:txBody>
          <a:bodyPr/>
          <a:lstStyle/>
          <a:p>
            <a:pPr algn="ctr" eaLnBrk="1" hangingPunct="1"/>
            <a:r>
              <a:rPr lang="en-US" sz="3200" b="1" smtClean="0"/>
              <a:t>Contact Information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209800" y="2209800"/>
            <a:ext cx="62484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 smtClean="0"/>
              <a:t>MaineHealth’s</a:t>
            </a:r>
            <a:r>
              <a:rPr lang="en-US" dirty="0" smtClean="0"/>
              <a:t> Partnership </a:t>
            </a:r>
            <a:r>
              <a:rPr lang="en-US" dirty="0"/>
              <a:t>for Healthy Aging </a:t>
            </a:r>
          </a:p>
          <a:p>
            <a:pPr algn="ctr"/>
            <a:r>
              <a:rPr lang="en-US" dirty="0"/>
              <a:t>110 Free Street</a:t>
            </a:r>
          </a:p>
          <a:p>
            <a:pPr algn="ctr"/>
            <a:r>
              <a:rPr lang="en-US" dirty="0"/>
              <a:t>Portland, ME 04101</a:t>
            </a:r>
          </a:p>
          <a:p>
            <a:pPr algn="ctr"/>
            <a:r>
              <a:rPr lang="en-US" dirty="0"/>
              <a:t>207-661-7120</a:t>
            </a:r>
          </a:p>
          <a:p>
            <a:pPr algn="ctr"/>
            <a:r>
              <a:rPr lang="en-US" dirty="0">
                <a:solidFill>
                  <a:schemeClr val="folHlink"/>
                </a:solidFill>
                <a:hlinkClick r:id="rId3"/>
              </a:rPr>
              <a:t>pfha@mainehealth.org</a:t>
            </a:r>
            <a:endParaRPr lang="en-US" dirty="0">
              <a:solidFill>
                <a:schemeClr val="folHlink"/>
              </a:solidFill>
            </a:endParaRPr>
          </a:p>
          <a:p>
            <a:pPr algn="ctr"/>
            <a:r>
              <a:rPr lang="en-US" dirty="0" smtClean="0">
                <a:hlinkClick r:id="rId4"/>
              </a:rPr>
              <a:t>www.mainehealth.org/MOB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6629400" cy="838201"/>
          </a:xfrm>
        </p:spPr>
        <p:txBody>
          <a:bodyPr/>
          <a:lstStyle/>
          <a:p>
            <a:r>
              <a:rPr lang="en-US" sz="3200" b="1" dirty="0" smtClean="0">
                <a:cs typeface="Arial" pitchFamily="34" charset="0"/>
              </a:rPr>
              <a:t>Falls are:</a:t>
            </a:r>
            <a:endParaRPr lang="en-US" sz="3200" b="1" dirty="0"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76400"/>
            <a:ext cx="6973888" cy="4876799"/>
          </a:xfrm>
        </p:spPr>
        <p:txBody>
          <a:bodyPr/>
          <a:lstStyle/>
          <a:p>
            <a:pPr marL="461963">
              <a:lnSpc>
                <a:spcPct val="80000"/>
              </a:lnSpc>
              <a:buClr>
                <a:srgbClr val="0033CC"/>
              </a:buClr>
              <a:buSzPct val="80000"/>
              <a:buFont typeface="Wingdings" pitchFamily="2" charset="2"/>
              <a:buChar char="§"/>
            </a:pPr>
            <a:r>
              <a:rPr lang="en-US" sz="2800" dirty="0" smtClean="0">
                <a:cs typeface="Arial" pitchFamily="34" charset="0"/>
              </a:rPr>
              <a:t>Common</a:t>
            </a:r>
          </a:p>
          <a:p>
            <a:pPr marL="461963">
              <a:lnSpc>
                <a:spcPct val="80000"/>
              </a:lnSpc>
              <a:buClr>
                <a:srgbClr val="0033CC"/>
              </a:buClr>
              <a:buSzPct val="80000"/>
              <a:buFont typeface="Wingdings" pitchFamily="2" charset="2"/>
              <a:buChar char="§"/>
            </a:pPr>
            <a:endParaRPr lang="en-US" sz="1000" dirty="0">
              <a:cs typeface="Arial" pitchFamily="34" charset="0"/>
            </a:endParaRPr>
          </a:p>
          <a:p>
            <a:pPr marL="461963">
              <a:lnSpc>
                <a:spcPct val="80000"/>
              </a:lnSpc>
              <a:spcAft>
                <a:spcPts val="1200"/>
              </a:spcAft>
              <a:buClr>
                <a:srgbClr val="0033CC"/>
              </a:buClr>
              <a:buSzPct val="80000"/>
              <a:buFont typeface="Wingdings" pitchFamily="2" charset="2"/>
              <a:buChar char="§"/>
            </a:pPr>
            <a:r>
              <a:rPr lang="en-US" sz="2800" dirty="0">
                <a:cs typeface="Arial" pitchFamily="34" charset="0"/>
              </a:rPr>
              <a:t> Predictable</a:t>
            </a:r>
          </a:p>
          <a:p>
            <a:pPr marL="461963" lvl="1" indent="-34290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>
                <a:srgbClr val="0033CC"/>
              </a:buClr>
              <a:buNone/>
            </a:pPr>
            <a:r>
              <a:rPr lang="en-US" sz="2400" dirty="0">
                <a:cs typeface="Arial" pitchFamily="34" charset="0"/>
              </a:rPr>
              <a:t> </a:t>
            </a:r>
            <a:r>
              <a:rPr lang="en-US" sz="2400" dirty="0" smtClean="0">
                <a:cs typeface="Arial" pitchFamily="34" charset="0"/>
              </a:rPr>
              <a:t>    </a:t>
            </a:r>
            <a:r>
              <a:rPr lang="en-US" sz="2400" dirty="0" smtClean="0">
                <a:solidFill>
                  <a:srgbClr val="FF0000"/>
                </a:solidFill>
                <a:cs typeface="Arial" pitchFamily="34" charset="0"/>
              </a:rPr>
              <a:t>largely</a:t>
            </a:r>
            <a:endParaRPr lang="en-US" sz="2400" dirty="0">
              <a:solidFill>
                <a:srgbClr val="FF0000"/>
              </a:solidFill>
              <a:cs typeface="Arial" pitchFamily="34" charset="0"/>
            </a:endParaRPr>
          </a:p>
          <a:p>
            <a:pPr marL="461963">
              <a:lnSpc>
                <a:spcPct val="80000"/>
              </a:lnSpc>
              <a:spcBef>
                <a:spcPts val="0"/>
              </a:spcBef>
              <a:buClr>
                <a:srgbClr val="0033CC"/>
              </a:buClr>
              <a:buSzPct val="80000"/>
              <a:buFont typeface="Wingdings" pitchFamily="2" charset="2"/>
              <a:buChar char="§"/>
            </a:pPr>
            <a:r>
              <a:rPr lang="en-US" sz="2800" dirty="0">
                <a:cs typeface="Arial" pitchFamily="34" charset="0"/>
              </a:rPr>
              <a:t> </a:t>
            </a:r>
            <a:r>
              <a:rPr lang="en-US" sz="2800" dirty="0" smtClean="0">
                <a:cs typeface="Arial" pitchFamily="34" charset="0"/>
              </a:rPr>
              <a:t>Preventable</a:t>
            </a:r>
            <a:endParaRPr lang="en-US" sz="2800" dirty="0">
              <a:cs typeface="Arial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  <a:buNone/>
            </a:pPr>
            <a:endParaRPr lang="en-US" sz="2800" dirty="0">
              <a:cs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800" dirty="0">
                <a:cs typeface="Arial" pitchFamily="34" charset="0"/>
              </a:rPr>
              <a:t>Everyone has a role to play and can make a difference within their own sphere of </a:t>
            </a:r>
            <a:r>
              <a:rPr lang="en-US" sz="2800" dirty="0" smtClean="0">
                <a:cs typeface="Arial" pitchFamily="34" charset="0"/>
              </a:rPr>
              <a:t>influence.</a:t>
            </a:r>
            <a:endParaRPr lang="en-US" sz="2800" dirty="0">
              <a:cs typeface="Arial" pitchFamily="34" charset="0"/>
            </a:endParaRPr>
          </a:p>
          <a:p>
            <a:pPr>
              <a:lnSpc>
                <a:spcPct val="80000"/>
              </a:lnSpc>
              <a:buNone/>
            </a:pPr>
            <a:endParaRPr lang="en-US" sz="1400" dirty="0">
              <a:cs typeface="Arial" pitchFamily="34" charset="0"/>
            </a:endParaRPr>
          </a:p>
          <a:p>
            <a:pPr marL="0" indent="0">
              <a:buNone/>
            </a:pPr>
            <a:r>
              <a:rPr lang="en-US" sz="1200" dirty="0" smtClean="0">
                <a:cs typeface="Arial" panose="020B0604020202020204" pitchFamily="34" charset="0"/>
              </a:rPr>
              <a:t>Lynn Beattie 2011</a:t>
            </a:r>
          </a:p>
          <a:p>
            <a:pPr marL="0" indent="0">
              <a:buNone/>
            </a:pPr>
            <a:endParaRPr lang="en-US" sz="1200" dirty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dirty="0">
                <a:cs typeface="Arial" pitchFamily="34" charset="0"/>
              </a:rPr>
              <a:t>Take one step to make a difference today!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853238" y="3868738"/>
            <a:ext cx="45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urved Right Arrow 6"/>
          <p:cNvSpPr>
            <a:spLocks noChangeArrowheads="1"/>
          </p:cNvSpPr>
          <p:nvPr/>
        </p:nvSpPr>
        <p:spPr bwMode="auto">
          <a:xfrm>
            <a:off x="2209800" y="3163455"/>
            <a:ext cx="279400" cy="406400"/>
          </a:xfrm>
          <a:prstGeom prst="curvedRightArrow">
            <a:avLst>
              <a:gd name="adj1" fmla="val 25003"/>
              <a:gd name="adj2" fmla="val 50000"/>
              <a:gd name="adj3" fmla="val 25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-228600"/>
            <a:ext cx="7696200" cy="19050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Common misconceptions about aging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981200"/>
            <a:ext cx="7391400" cy="4876800"/>
          </a:xfrm>
        </p:spPr>
        <p:txBody>
          <a:bodyPr/>
          <a:lstStyle/>
          <a:p>
            <a:pPr lvl="1" eaLnBrk="1" hangingPunct="1">
              <a:buClr>
                <a:schemeClr val="folHlink"/>
              </a:buClr>
            </a:pPr>
            <a:r>
              <a:rPr lang="en-US" sz="2400" dirty="0" smtClean="0"/>
              <a:t>Physical detriment is inevitable</a:t>
            </a:r>
          </a:p>
          <a:p>
            <a:pPr lvl="1" eaLnBrk="1" hangingPunct="1">
              <a:buClr>
                <a:schemeClr val="folHlink"/>
              </a:buClr>
            </a:pPr>
            <a:r>
              <a:rPr lang="en-US" sz="2400" dirty="0" smtClean="0"/>
              <a:t>Changes are irreversible and beyond one’s control</a:t>
            </a:r>
          </a:p>
          <a:p>
            <a:pPr lvl="1" eaLnBrk="1" hangingPunct="1">
              <a:buClr>
                <a:schemeClr val="folHlink"/>
              </a:buClr>
            </a:pPr>
            <a:r>
              <a:rPr lang="en-US" sz="2400" dirty="0" smtClean="0"/>
              <a:t>Motivation for change is low</a:t>
            </a:r>
          </a:p>
          <a:p>
            <a:pPr lvl="1" eaLnBrk="1" hangingPunct="1">
              <a:buClr>
                <a:schemeClr val="folHlink"/>
              </a:buClr>
            </a:pPr>
            <a:r>
              <a:rPr lang="en-US" sz="2400" dirty="0" smtClean="0"/>
              <a:t>Assumed that exercise will do no good and may even be harmful</a:t>
            </a:r>
          </a:p>
          <a:p>
            <a:pPr lvl="1" eaLnBrk="1" hangingPunct="1"/>
            <a:endParaRPr lang="en-US" sz="2400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sz="2400" dirty="0" smtClean="0"/>
              <a:t>We now know that even a little bit of exercise is beneficial 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z="1600" dirty="0" smtClean="0"/>
              <a:t>BA Harris, 2008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ohn Buckle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1430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5851819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A Matter of Balance Participant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6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722437" y="914400"/>
            <a:ext cx="7269163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A Matter of Balance: </a:t>
            </a:r>
            <a:br>
              <a:rPr lang="en-US" sz="3200" b="1" dirty="0" smtClean="0"/>
            </a:br>
            <a:r>
              <a:rPr lang="en-US" sz="3200" b="1" dirty="0" smtClean="0"/>
              <a:t>Managing Concerns About Falls</a:t>
            </a:r>
            <a:br>
              <a:rPr lang="en-US" sz="3200" b="1" dirty="0" smtClean="0"/>
            </a:br>
            <a:endParaRPr lang="en-US" sz="3200" b="1" dirty="0" smtClean="0"/>
          </a:p>
        </p:txBody>
      </p:sp>
      <p:sp>
        <p:nvSpPr>
          <p:cNvPr id="1126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744630" y="2133600"/>
            <a:ext cx="724697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dirty="0" smtClean="0"/>
              <a:t>Research by 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the </a:t>
            </a:r>
            <a:r>
              <a:rPr lang="en-US" sz="2400" dirty="0" err="1" smtClean="0">
                <a:solidFill>
                  <a:srgbClr val="000000"/>
                </a:solidFill>
                <a:cs typeface="Times New Roman" pitchFamily="18" charset="0"/>
              </a:rPr>
              <a:t>Roybal</a:t>
            </a:r>
            <a:r>
              <a:rPr lang="en-US" sz="2400" dirty="0" smtClean="0">
                <a:solidFill>
                  <a:srgbClr val="000000"/>
                </a:solidFill>
                <a:cs typeface="Times New Roman" pitchFamily="18" charset="0"/>
              </a:rPr>
              <a:t> Center for Enhancement of Late-Life Function at Boston University.</a:t>
            </a:r>
            <a:r>
              <a:rPr lang="en-US" sz="2400" dirty="0" smtClean="0"/>
              <a:t>*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2400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dirty="0" smtClean="0"/>
              <a:t>Designed to reduce the fear of falling and increase the activity levels of older adults who have concerns about falls</a:t>
            </a:r>
            <a:endParaRPr lang="en-US" sz="2400" i="1" dirty="0"/>
          </a:p>
          <a:p>
            <a:pPr marL="0" indent="0" eaLnBrk="1" hangingPunct="1">
              <a:lnSpc>
                <a:spcPct val="90000"/>
              </a:lnSpc>
              <a:buClr>
                <a:schemeClr val="tx2"/>
              </a:buClr>
              <a:buSzTx/>
              <a:buNone/>
            </a:pPr>
            <a:r>
              <a:rPr lang="en-US" sz="1000" dirty="0" err="1" smtClean="0"/>
              <a:t>Tennsdedt</a:t>
            </a:r>
            <a:r>
              <a:rPr lang="en-US" sz="1000" dirty="0" smtClean="0"/>
              <a:t>, S., Howland, J., Lachman, M., Peterson, E., </a:t>
            </a:r>
            <a:r>
              <a:rPr lang="en-US" sz="1000" dirty="0" err="1" smtClean="0"/>
              <a:t>Kasten</a:t>
            </a:r>
            <a:r>
              <a:rPr lang="en-US" sz="1000" dirty="0" smtClean="0"/>
              <a:t>, L. &amp; </a:t>
            </a:r>
            <a:r>
              <a:rPr lang="en-US" sz="1000" dirty="0" err="1" smtClean="0"/>
              <a:t>Jette</a:t>
            </a:r>
            <a:r>
              <a:rPr lang="en-US" sz="1000" dirty="0" smtClean="0"/>
              <a:t>, A. (1998). A randomized, controlled trail of a group intervention to reduce fear of falling and associated activity restriction in older adults. </a:t>
            </a:r>
            <a:r>
              <a:rPr lang="en-US" sz="1000" i="1" dirty="0" smtClean="0"/>
              <a:t>Journal of Gerontology, Psychological Sciences,</a:t>
            </a:r>
            <a:r>
              <a:rPr lang="en-US" sz="1000" dirty="0" smtClean="0"/>
              <a:t> 54B (6), P384-P392.</a:t>
            </a:r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1200" i="1" dirty="0" smtClean="0"/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1200" i="1" dirty="0"/>
          </a:p>
          <a:p>
            <a:pPr lvl="1"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1200" i="1" dirty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</a:pPr>
            <a:r>
              <a:rPr lang="en-US" sz="2400" dirty="0" smtClean="0"/>
              <a:t>A Matter of Balance/Volunteer Lay Leader Model</a:t>
            </a:r>
          </a:p>
          <a:p>
            <a:pPr marL="0" indent="0">
              <a:buNone/>
            </a:pPr>
            <a:r>
              <a:rPr lang="en-US" sz="1000" dirty="0"/>
              <a:t>Healy, T. C., Peng, C., Haynes, P., McMahon, E., </a:t>
            </a:r>
            <a:r>
              <a:rPr lang="en-US" sz="1000" dirty="0" err="1"/>
              <a:t>Botler</a:t>
            </a:r>
            <a:r>
              <a:rPr lang="en-US" sz="1000" dirty="0"/>
              <a:t>, J. &amp; Gross, L. (2008). The Feasibility and Effectiveness of Translating A Matter of Balance into a Volunteer Lay Leader Model. </a:t>
            </a:r>
            <a:r>
              <a:rPr lang="en-US" sz="1000" i="1" dirty="0"/>
              <a:t>Journal of Applied Gerontology</a:t>
            </a:r>
            <a:r>
              <a:rPr lang="en-US" sz="1000" dirty="0"/>
              <a:t>, 27 (1), 34-51.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 eaLnBrk="1" hangingPunct="1">
              <a:lnSpc>
                <a:spcPct val="90000"/>
              </a:lnSpc>
              <a:buClr>
                <a:schemeClr val="tx2"/>
              </a:buClr>
              <a:buSzTx/>
              <a:buNone/>
            </a:pPr>
            <a:endParaRPr lang="en-US" sz="2800" i="1" dirty="0" smtClean="0"/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SzTx/>
              <a:buFont typeface="Wingdings" pitchFamily="2" charset="2"/>
              <a:buNone/>
            </a:pP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val="217850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7315200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/>
              <a:t>Cognitive Restructuring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(Bandura and Lachman, 1997)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2017713"/>
            <a:ext cx="7202488" cy="4840287"/>
          </a:xfrm>
        </p:spPr>
        <p:txBody>
          <a:bodyPr/>
          <a:lstStyle/>
          <a:p>
            <a:pPr eaLnBrk="1" hangingPunct="1"/>
            <a:r>
              <a:rPr lang="en-US" sz="2400" dirty="0" smtClean="0"/>
              <a:t>Method of turning negative thoughts into positive thoughts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400" dirty="0" smtClean="0"/>
              <a:t>Need to define barriers, obstacles when engaging in a new behavior</a:t>
            </a:r>
          </a:p>
          <a:p>
            <a:pPr eaLnBrk="1" hangingPunct="1"/>
            <a:endParaRPr lang="en-US" sz="2000" dirty="0"/>
          </a:p>
          <a:p>
            <a:pPr eaLnBrk="1" hangingPunct="1"/>
            <a:r>
              <a:rPr lang="en-US" sz="2400" dirty="0" smtClean="0"/>
              <a:t>Identify strategies for overcoming the barriers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400" dirty="0" smtClean="0"/>
              <a:t>Plan realistic/feasible experiences so you can experience success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6_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Blends">
  <a:themeElements>
    <a:clrScheme name="1_Blends 7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3D9567"/>
      </a:accent2>
      <a:accent3>
        <a:srgbClr val="FFFFFF"/>
      </a:accent3>
      <a:accent4>
        <a:srgbClr val="000000"/>
      </a:accent4>
      <a:accent5>
        <a:srgbClr val="AAEFD1"/>
      </a:accent5>
      <a:accent6>
        <a:srgbClr val="36875D"/>
      </a:accent6>
      <a:hlink>
        <a:srgbClr val="FF0000"/>
      </a:hlink>
      <a:folHlink>
        <a:srgbClr val="3333CC"/>
      </a:folHlink>
    </a:clrScheme>
    <a:fontScheme name="1_Blends">
      <a:majorFont>
        <a:latin typeface="Sylfaen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7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3D9567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36875D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0ECF4668F194248894E9D66FB1351E1" ma:contentTypeVersion="16" ma:contentTypeDescription="Create a new document." ma:contentTypeScope="" ma:versionID="c4438af0f6a601b011c7085df2d0d5e3">
  <xsd:schema xmlns:xsd="http://www.w3.org/2001/XMLSchema" xmlns:xs="http://www.w3.org/2001/XMLSchema" xmlns:p="http://schemas.microsoft.com/office/2006/metadata/properties" xmlns:ns2="cccd0e81-d5da-4371-9bb8-a9ffcb5390a3" xmlns:ns3="921d2a9d-06ea-4a75-a083-8e8763307486" targetNamespace="http://schemas.microsoft.com/office/2006/metadata/properties" ma:root="true" ma:fieldsID="c4daea5a1bbe15c6e69f3f35d510d1ec" ns2:_="" ns3:_="">
    <xsd:import namespace="cccd0e81-d5da-4371-9bb8-a9ffcb5390a3"/>
    <xsd:import namespace="921d2a9d-06ea-4a75-a083-8e87633074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BillingMetadata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cd0e81-d5da-4371-9bb8-a9ffcb5390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30bda252-fef3-4bd7-91ba-f979218dc6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1d2a9d-06ea-4a75-a083-8e87633074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0ea6508f-b834-49eb-9f4a-1f4ca2ca5fd0}" ma:internalName="TaxCatchAll" ma:showField="CatchAllData" ma:web="921d2a9d-06ea-4a75-a083-8e876330748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ccd0e81-d5da-4371-9bb8-a9ffcb5390a3">
      <Terms xmlns="http://schemas.microsoft.com/office/infopath/2007/PartnerControls"/>
    </lcf76f155ced4ddcb4097134ff3c332f>
    <TaxCatchAll xmlns="921d2a9d-06ea-4a75-a083-8e8763307486" xsi:nil="true"/>
  </documentManagement>
</p:properties>
</file>

<file path=customXml/itemProps1.xml><?xml version="1.0" encoding="utf-8"?>
<ds:datastoreItem xmlns:ds="http://schemas.openxmlformats.org/officeDocument/2006/customXml" ds:itemID="{A246A059-DB3D-47DF-BA1C-C90865EDEDE2}"/>
</file>

<file path=customXml/itemProps2.xml><?xml version="1.0" encoding="utf-8"?>
<ds:datastoreItem xmlns:ds="http://schemas.openxmlformats.org/officeDocument/2006/customXml" ds:itemID="{642D1B46-E7DE-4B9C-A01E-F861D4B358FA}"/>
</file>

<file path=customXml/itemProps3.xml><?xml version="1.0" encoding="utf-8"?>
<ds:datastoreItem xmlns:ds="http://schemas.openxmlformats.org/officeDocument/2006/customXml" ds:itemID="{7AE85982-DC08-4625-BEFB-F000DFB5730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5257</TotalTime>
  <Words>1293</Words>
  <Application>Microsoft Office PowerPoint</Application>
  <PresentationFormat>On-screen Show (4:3)</PresentationFormat>
  <Paragraphs>295</Paragraphs>
  <Slides>40</Slides>
  <Notes>29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54" baseType="lpstr">
      <vt:lpstr>Arial</vt:lpstr>
      <vt:lpstr>Sylfaen</vt:lpstr>
      <vt:lpstr>Tahoma</vt:lpstr>
      <vt:lpstr>Times New Roman</vt:lpstr>
      <vt:lpstr>Trebuchet MS</vt:lpstr>
      <vt:lpstr>Wingdings</vt:lpstr>
      <vt:lpstr>Blends</vt:lpstr>
      <vt:lpstr>3_Blends</vt:lpstr>
      <vt:lpstr>5_Blends</vt:lpstr>
      <vt:lpstr>6_Blends</vt:lpstr>
      <vt:lpstr>7_Blends</vt:lpstr>
      <vt:lpstr>1_Blends</vt:lpstr>
      <vt:lpstr>Chart</vt:lpstr>
      <vt:lpstr>Worksheet</vt:lpstr>
      <vt:lpstr>PowerPoint Presentation</vt:lpstr>
      <vt:lpstr>  Why Falls, Why Now? </vt:lpstr>
      <vt:lpstr>Falls: Epidemiology of the Problem</vt:lpstr>
      <vt:lpstr>What do we know about falls?</vt:lpstr>
      <vt:lpstr>Falls are:</vt:lpstr>
      <vt:lpstr>Common misconceptions about aging </vt:lpstr>
      <vt:lpstr>PowerPoint Presentation</vt:lpstr>
      <vt:lpstr>A Matter of Balance:  Managing Concerns About Falls </vt:lpstr>
      <vt:lpstr>Cognitive Restructuring (Bandura and Lachman, 1997)</vt:lpstr>
      <vt:lpstr>Focus Interventions on:</vt:lpstr>
      <vt:lpstr>Who can benefit from  A Matter of Balance?</vt:lpstr>
      <vt:lpstr>A Matter of Balance Class</vt:lpstr>
      <vt:lpstr>   A Matter of Balance  </vt:lpstr>
      <vt:lpstr>PowerPoint Presentation</vt:lpstr>
      <vt:lpstr>Dissemination of A Matter of Balance/Volunteer Lay Leader Model</vt:lpstr>
      <vt:lpstr>A Matter of Balance (MOB) Lay Leader Model Master Trainer Sites by State</vt:lpstr>
      <vt:lpstr>Results</vt:lpstr>
      <vt:lpstr>A Matter of Balance/Volunteer Lay Leader Outcomes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Dissemination through  Master Trainer Sites</vt:lpstr>
      <vt:lpstr>A Matter of Balance Coach</vt:lpstr>
      <vt:lpstr>The Coach</vt:lpstr>
      <vt:lpstr>MaineHealth’s Support for Master Trainer Sites</vt:lpstr>
      <vt:lpstr>Outcome Measurement</vt:lpstr>
      <vt:lpstr>A Matter of Balance: Lay Leader Model   Become a Master Trainer</vt:lpstr>
      <vt:lpstr>Contact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MSO0374</dc:creator>
  <cp:lastModifiedBy>Patricia E. League</cp:lastModifiedBy>
  <cp:revision>206</cp:revision>
  <dcterms:created xsi:type="dcterms:W3CDTF">2002-04-11T16:46:55Z</dcterms:created>
  <dcterms:modified xsi:type="dcterms:W3CDTF">2019-06-12T20:30:53Z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0x01010030ECF4668F194248894E9D66FB1351E1</vt:lpwstr>
  </property>
</Properties>
</file>